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a635892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a635892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can you use </a:t>
            </a:r>
            <a:r>
              <a:rPr lang="en"/>
              <a:t>language elements, like words, or phrases in Mukurtu?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While fields are UTF-8 compliant, and language can be used in many places on your site, we have a specific Dictionary tool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is</a:t>
            </a:r>
            <a:r>
              <a:rPr lang="en"/>
              <a:t> a separate content type from DH items that allows us to better represent and work with language.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0a635892e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0a635892e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Finally, you can include keywords, and add additional media files, for things like adding an image, or a video of the language in use.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a635892e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a635892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Relations tab is where you can connect words together, connect words with DH items, and add words to word lists.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91271a9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91271a9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all of that will come together to create really robust, rich, dictionary entries.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a635892e_0_308:notes"/>
          <p:cNvSpPr/>
          <p:nvPr>
            <p:ph idx="2" type="sldImg"/>
          </p:nvPr>
        </p:nvSpPr>
        <p:spPr>
          <a:xfrm>
            <a:off x="381174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70a635892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35099dc51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35099dc5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0a635892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0a635892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main dictionary browse page. From here we can search, filter, and sort based on things like language, keyword, first letter of the word.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also see a preview of the dictionary entries - that includes the word in language, a translation if used, and the audio of the word alongside the speaker on the recording.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a635892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a635892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a pretty short dictionary entry, but it highlights something that can be very helpful and important - connecting dictionary entries to digital heritage items.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</a:t>
            </a:r>
            <a:r>
              <a:rPr lang="en"/>
              <a:t>Schitsu'umsh </a:t>
            </a:r>
            <a:r>
              <a:rPr lang="en"/>
              <a:t>word for flower, and we can see that there is at least one CDA item in the site that uses a flower motif. If we click on that preview...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a635892e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a635892e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will take us directly to the digital heritage item.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DH items will also display the same kind of preview and link back to any dictionary words that they’ve been related to.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a635892e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a635892e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Example of a richly detailed dictionary word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Many fields available to add information, examples, and connections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a635892e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a635892e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create a dictionary word, use the Add Content menu to select +Dictionary Word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a635892e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a635892e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majority of the dictionary word metadata is in the Basic tab.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have to enter the word in the Term field.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also need to select a language, and you can see that each site can support multiple languages.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a635892e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a635892e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actually quite a lot of fields… Most of them are optional, and you’ll want to experiment a bit and see what works best for your community of language speakers and learners.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Here we can see options to provider alternate spellings, source, translation, and pronunciation guides.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also include multiple recordings of the word, so if you want to have multiple speakers or something like that, you can add as many as needed.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0a635892e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0a635892e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also options to identify parts of speech, and add longer definitions.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add as many sample sentences as needed - and these can be either text OR audio recordings.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5938246" y="2533163"/>
            <a:ext cx="7218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9861" y="2533163"/>
            <a:ext cx="7218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2533163"/>
            <a:ext cx="7218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21425" y="2533163"/>
            <a:ext cx="52167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981E3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050" lIns="68050" spcFirstLastPara="1" rIns="68050" wrap="square" tIns="680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160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58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01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447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387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17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050" lIns="68050" spcFirstLastPara="1" rIns="68050" wrap="square" tIns="680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160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58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01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447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387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17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025" lIns="68050" spcFirstLastPara="1" rIns="68050" wrap="square" tIns="340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3047704" y="3992850"/>
            <a:ext cx="3047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96271" y="3992850"/>
            <a:ext cx="3047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" y="3992850"/>
            <a:ext cx="3047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81419"/>
            <a:ext cx="19572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723283" y="1599675"/>
            <a:ext cx="17103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434177" y="1599675"/>
            <a:ext cx="17103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1599675"/>
            <a:ext cx="17103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710425" y="1599675"/>
            <a:ext cx="17103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2" name="Google Shape;62;p8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72" name="Google Shape;72;p9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Font typeface="Lato"/>
              <a:buChar char="●"/>
              <a:defRPr sz="30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mukurtu.org/support" TargetMode="External"/><Relationship Id="rId4" Type="http://schemas.openxmlformats.org/officeDocument/2006/relationships/hyperlink" Target="https://plateauportal.libraries.wsu.edu/" TargetMode="External"/><Relationship Id="rId5" Type="http://schemas.openxmlformats.org/officeDocument/2006/relationships/hyperlink" Target="http://creativecommons.org/licenses/by/4.0/" TargetMode="External"/><Relationship Id="rId6" Type="http://schemas.openxmlformats.org/officeDocument/2006/relationships/hyperlink" Target="http://www.slidescarnival.com/" TargetMode="External"/><Relationship Id="rId7" Type="http://schemas.openxmlformats.org/officeDocument/2006/relationships/hyperlink" Target="http://www.webalys.com/minic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ctrTitle"/>
          </p:nvPr>
        </p:nvSpPr>
        <p:spPr>
          <a:xfrm>
            <a:off x="721425" y="2838925"/>
            <a:ext cx="8258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Mukurtu CMS: Dictionary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Digital Stewardship Curriculum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6402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 rot="10800000">
            <a:off x="-243862" y="7535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78" name="Google Shape;178;p23"/>
          <p:cNvCxnSpPr/>
          <p:nvPr/>
        </p:nvCxnSpPr>
        <p:spPr>
          <a:xfrm rot="10800000">
            <a:off x="-243862" y="13525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5338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4"/>
          <p:cNvCxnSpPr/>
          <p:nvPr/>
        </p:nvCxnSpPr>
        <p:spPr>
          <a:xfrm rot="10800000">
            <a:off x="-275762" y="21251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85" name="Google Shape;185;p24"/>
          <p:cNvCxnSpPr/>
          <p:nvPr/>
        </p:nvCxnSpPr>
        <p:spPr>
          <a:xfrm rot="10800000">
            <a:off x="-275762" y="26674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86" name="Google Shape;186;p24"/>
          <p:cNvCxnSpPr/>
          <p:nvPr/>
        </p:nvCxnSpPr>
        <p:spPr>
          <a:xfrm rot="10800000">
            <a:off x="-275762" y="31955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87" name="Google Shape;187;p24"/>
          <p:cNvCxnSpPr/>
          <p:nvPr/>
        </p:nvCxnSpPr>
        <p:spPr>
          <a:xfrm rot="10800000">
            <a:off x="-275762" y="13064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sp>
        <p:nvSpPr>
          <p:cNvPr id="188" name="Google Shape;188;p24"/>
          <p:cNvSpPr/>
          <p:nvPr/>
        </p:nvSpPr>
        <p:spPr>
          <a:xfrm>
            <a:off x="1053075" y="1306475"/>
            <a:ext cx="972900" cy="561600"/>
          </a:xfrm>
          <a:prstGeom prst="ellipse">
            <a:avLst/>
          </a:prstGeom>
          <a:noFill/>
          <a:ln cap="flat" cmpd="sng" w="38100">
            <a:solidFill>
              <a:srgbClr val="57A7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4251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893700" y="1373600"/>
            <a:ext cx="73737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More resources at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www.mukurtu.org/support</a:t>
            </a:r>
            <a:r>
              <a:rPr lang="en" sz="1800">
                <a:solidFill>
                  <a:schemeClr val="dk1"/>
                </a:solidFill>
              </a:rPr>
              <a:t>  </a:t>
            </a:r>
            <a:endParaRPr sz="1800"/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Screenshots from:</a:t>
            </a:r>
            <a:endParaRPr sz="1800"/>
          </a:p>
          <a:p>
            <a:pPr indent="-4000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https://plateauportal.libraries.wsu.edu/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This template is free to use under </a:t>
            </a:r>
            <a:r>
              <a:rPr i="1" lang="en" sz="18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i="1"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SlidesCarnival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Minicons</a:t>
            </a:r>
            <a:r>
              <a:rPr lang="en" sz="1800">
                <a:solidFill>
                  <a:schemeClr val="dk1"/>
                </a:solidFill>
              </a:rPr>
              <a:t> by Webalys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contain changes to color scheme and content.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893700" y="210669"/>
            <a:ext cx="6462600" cy="8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r>
              <a:rPr lang="en"/>
              <a:t>ing this Resource</a:t>
            </a:r>
            <a:endParaRPr/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893700" y="1164734"/>
            <a:ext cx="64626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Digital Stewardship Curriculum is an Open Educational Resource created by the Center for Digital Scholarship and Curation.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All presentations and resources created by the CDSC are licensed under a Creative Commons Attribution-NonCommercial-ShareAlike 4.0 license (CC BY-NC-SA). Please share, reuse, and adapt the resources and provide attribution to the Center for Digital Scholarship and Curation, Washington State University.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6864" l="0" r="0" t="0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5"/>
          <p:cNvCxnSpPr/>
          <p:nvPr/>
        </p:nvCxnSpPr>
        <p:spPr>
          <a:xfrm rot="10800000">
            <a:off x="-259812" y="281099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19" name="Google Shape;119;p15"/>
          <p:cNvCxnSpPr/>
          <p:nvPr/>
        </p:nvCxnSpPr>
        <p:spPr>
          <a:xfrm rot="10800000">
            <a:off x="-259812" y="43030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20" name="Google Shape;120;p15"/>
          <p:cNvCxnSpPr/>
          <p:nvPr/>
        </p:nvCxnSpPr>
        <p:spPr>
          <a:xfrm rot="10800000">
            <a:off x="-259812" y="34507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96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8009363" y="2947421"/>
            <a:ext cx="14169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7"/>
          <p:cNvCxnSpPr/>
          <p:nvPr/>
        </p:nvCxnSpPr>
        <p:spPr>
          <a:xfrm rot="10800000">
            <a:off x="-323612" y="43101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4251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2008" l="0" r="0" t="0"/>
          <a:stretch/>
        </p:blipFill>
        <p:spPr>
          <a:xfrm>
            <a:off x="0" y="0"/>
            <a:ext cx="9143997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9"/>
          <p:cNvCxnSpPr/>
          <p:nvPr/>
        </p:nvCxnSpPr>
        <p:spPr>
          <a:xfrm rot="10800000">
            <a:off x="2148463" y="1953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44" name="Google Shape;144;p19"/>
          <p:cNvCxnSpPr/>
          <p:nvPr/>
        </p:nvCxnSpPr>
        <p:spPr>
          <a:xfrm rot="10800000">
            <a:off x="2148463" y="183099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5276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0"/>
          <p:cNvCxnSpPr/>
          <p:nvPr/>
        </p:nvCxnSpPr>
        <p:spPr>
          <a:xfrm rot="10800000">
            <a:off x="-307662" y="21411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7662" y="25717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sp>
        <p:nvSpPr>
          <p:cNvPr id="152" name="Google Shape;152;p20"/>
          <p:cNvSpPr/>
          <p:nvPr/>
        </p:nvSpPr>
        <p:spPr>
          <a:xfrm>
            <a:off x="462950" y="1346525"/>
            <a:ext cx="972900" cy="409800"/>
          </a:xfrm>
          <a:prstGeom prst="ellipse">
            <a:avLst/>
          </a:prstGeom>
          <a:noFill/>
          <a:ln cap="flat" cmpd="sng" w="38100">
            <a:solidFill>
              <a:srgbClr val="57A7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5428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1"/>
          <p:cNvCxnSpPr/>
          <p:nvPr/>
        </p:nvCxnSpPr>
        <p:spPr>
          <a:xfrm rot="10800000">
            <a:off x="-100312" y="112039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59" name="Google Shape;159;p21"/>
          <p:cNvCxnSpPr/>
          <p:nvPr/>
        </p:nvCxnSpPr>
        <p:spPr>
          <a:xfrm rot="10800000">
            <a:off x="-100312" y="16396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60" name="Google Shape;160;p21"/>
          <p:cNvCxnSpPr/>
          <p:nvPr/>
        </p:nvCxnSpPr>
        <p:spPr>
          <a:xfrm rot="10800000">
            <a:off x="-100312" y="21429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61" name="Google Shape;161;p21"/>
          <p:cNvCxnSpPr/>
          <p:nvPr/>
        </p:nvCxnSpPr>
        <p:spPr>
          <a:xfrm rot="10800000">
            <a:off x="-100312" y="25717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62" name="Google Shape;162;p21"/>
          <p:cNvCxnSpPr/>
          <p:nvPr/>
        </p:nvCxnSpPr>
        <p:spPr>
          <a:xfrm rot="10800000">
            <a:off x="-100312" y="42658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13209" l="0" r="0" t="0"/>
          <a:stretch/>
        </p:blipFill>
        <p:spPr>
          <a:xfrm>
            <a:off x="0" y="0"/>
            <a:ext cx="9144000" cy="480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2"/>
          <p:cNvCxnSpPr/>
          <p:nvPr/>
        </p:nvCxnSpPr>
        <p:spPr>
          <a:xfrm rot="10800000">
            <a:off x="-180062" y="8971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69" name="Google Shape;169;p22"/>
          <p:cNvCxnSpPr/>
          <p:nvPr/>
        </p:nvCxnSpPr>
        <p:spPr>
          <a:xfrm rot="10800000">
            <a:off x="-180062" y="13844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70" name="Google Shape;170;p22"/>
          <p:cNvCxnSpPr/>
          <p:nvPr/>
        </p:nvCxnSpPr>
        <p:spPr>
          <a:xfrm rot="10800000">
            <a:off x="-12" y="29403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71" name="Google Shape;171;p22"/>
          <p:cNvCxnSpPr/>
          <p:nvPr/>
        </p:nvCxnSpPr>
        <p:spPr>
          <a:xfrm rot="10800000">
            <a:off x="-12" y="34276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