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-boldItalic.fntdata"/><Relationship Id="rId6" Type="http://schemas.openxmlformats.org/officeDocument/2006/relationships/slide" Target="slides/slide1.xml"/><Relationship Id="rId18" Type="http://schemas.openxmlformats.org/officeDocument/2006/relationships/font" Target="fonts/Ralew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0a635892e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0a635892e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These slides will introduce a feature that will give you more tools to organize and enrich your site content: Collections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35099ddc2_1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35099ddc2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0a635892e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0a635892e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When you browse the collections page, you’ll see the title, summary, and featured image for each collection.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0a635892e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0a635892e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Within a collection, you’ll again have the title, summary, and featured image.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You’ll also be able to add a longer description...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0a635892e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0a635892e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And then there will be a display of all the items within the collection.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You can also see on the right sidebar that we can include sub-collections, so a collection within a collection. This is really useful when recreating archival boxes and folders as collections.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0a635892e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0a635892e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To create a collection, from the add content menu, select +Collection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0a635892e_0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0a635892e_0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From here, in the Basic tab, make sure to give the collection a name.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You can also add a summary, description, and featured image. You can always come back and add these later as well.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0a635892e_0_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0a635892e_0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On the relations tab, you can search for digital heritage items to add to the collection. Search for them by title, and then choose them from the dropdown list.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9d0f55369_0_4:notes"/>
          <p:cNvSpPr/>
          <p:nvPr>
            <p:ph idx="2" type="sldImg"/>
          </p:nvPr>
        </p:nvSpPr>
        <p:spPr>
          <a:xfrm>
            <a:off x="381174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9d0f5536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How might you use the Collections feature to organize content on your Mukurtu CMS site?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Reflect existing structures in your collections and materials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Use new ways to group content together in a digital space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Any special uses like “Identify These Pictures” to hold all content that needs </a:t>
            </a:r>
            <a:r>
              <a:rPr lang="en"/>
              <a:t>community</a:t>
            </a:r>
            <a:r>
              <a:rPr lang="en"/>
              <a:t> input to identify people, places, or dates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0a635892e_0_308:notes"/>
          <p:cNvSpPr/>
          <p:nvPr>
            <p:ph idx="2" type="sldImg"/>
          </p:nvPr>
        </p:nvSpPr>
        <p:spPr>
          <a:xfrm>
            <a:off x="381174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70a635892e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21425" y="2838935"/>
            <a:ext cx="5216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9pPr>
          </a:lstStyle>
          <a:p/>
        </p:txBody>
      </p:sp>
      <p:sp>
        <p:nvSpPr>
          <p:cNvPr id="10" name="Google Shape;10;p2"/>
          <p:cNvSpPr/>
          <p:nvPr/>
        </p:nvSpPr>
        <p:spPr>
          <a:xfrm>
            <a:off x="5938246" y="2533163"/>
            <a:ext cx="721800" cy="774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659861" y="2533163"/>
            <a:ext cx="721800" cy="774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" y="2533163"/>
            <a:ext cx="721800" cy="774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21425" y="2533163"/>
            <a:ext cx="5216700" cy="774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 background">
  <p:cSld name="BLANK_1">
    <p:bg>
      <p:bgPr>
        <a:solidFill>
          <a:srgbClr val="981E3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7356366" y="5066325"/>
            <a:ext cx="893700" cy="774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1"/>
          <p:cNvSpPr/>
          <p:nvPr/>
        </p:nvSpPr>
        <p:spPr>
          <a:xfrm>
            <a:off x="8250312" y="5066325"/>
            <a:ext cx="893700" cy="774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0" y="5066325"/>
            <a:ext cx="893700" cy="7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1"/>
          <p:cNvSpPr/>
          <p:nvPr/>
        </p:nvSpPr>
        <p:spPr>
          <a:xfrm>
            <a:off x="893710" y="5066325"/>
            <a:ext cx="6462600" cy="774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1"/>
          <p:cNvSpPr/>
          <p:nvPr/>
        </p:nvSpPr>
        <p:spPr>
          <a:xfrm>
            <a:off x="7356366" y="5066325"/>
            <a:ext cx="893700" cy="774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1"/>
          <p:cNvSpPr/>
          <p:nvPr/>
        </p:nvSpPr>
        <p:spPr>
          <a:xfrm>
            <a:off x="8250312" y="5066325"/>
            <a:ext cx="893700" cy="774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1"/>
          <p:cNvSpPr/>
          <p:nvPr/>
        </p:nvSpPr>
        <p:spPr>
          <a:xfrm>
            <a:off x="0" y="5066325"/>
            <a:ext cx="893700" cy="774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1"/>
          <p:cNvSpPr/>
          <p:nvPr/>
        </p:nvSpPr>
        <p:spPr>
          <a:xfrm>
            <a:off x="893710" y="5066325"/>
            <a:ext cx="6462600" cy="774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3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3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3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3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3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3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3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300"/>
            </a:lvl9pPr>
          </a:lstStyle>
          <a:p/>
        </p:txBody>
      </p:sp>
      <p:sp>
        <p:nvSpPr>
          <p:cNvPr id="100" name="Google Shape;100;p1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11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2"/>
          <p:cNvSpPr txBox="1"/>
          <p:nvPr>
            <p:ph idx="10" type="dt"/>
          </p:nvPr>
        </p:nvSpPr>
        <p:spPr>
          <a:xfrm>
            <a:off x="628650" y="4767263"/>
            <a:ext cx="20574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050" lIns="68050" spcFirstLastPara="1" rIns="68050" wrap="square" tIns="680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160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589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018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447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3876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178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2"/>
          <p:cNvSpPr txBox="1"/>
          <p:nvPr>
            <p:ph idx="11" type="ftr"/>
          </p:nvPr>
        </p:nvSpPr>
        <p:spPr>
          <a:xfrm>
            <a:off x="3028950" y="4767263"/>
            <a:ext cx="3086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050" lIns="68050" spcFirstLastPara="1" rIns="68050" wrap="square" tIns="6805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160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589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018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447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3876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17800" marR="0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12"/>
          <p:cNvSpPr txBox="1"/>
          <p:nvPr>
            <p:ph idx="12" type="sldNum"/>
          </p:nvPr>
        </p:nvSpPr>
        <p:spPr>
          <a:xfrm>
            <a:off x="6457950" y="4767263"/>
            <a:ext cx="20574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025" lIns="68050" spcFirstLastPara="1" rIns="68050" wrap="square" tIns="340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6" name="Google Shape;10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7" name="Google Shape;10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rgbClr val="981E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8" name="Google Shape;18;p3"/>
          <p:cNvSpPr/>
          <p:nvPr/>
        </p:nvSpPr>
        <p:spPr>
          <a:xfrm>
            <a:off x="3047704" y="3992850"/>
            <a:ext cx="3047700" cy="774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6096271" y="3992850"/>
            <a:ext cx="3047700" cy="774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1" y="3992850"/>
            <a:ext cx="3047700" cy="774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●"/>
              <a:defRPr i="1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/>
        </p:txBody>
      </p:sp>
      <p:sp>
        <p:nvSpPr>
          <p:cNvPr id="23" name="Google Shape;23;p4"/>
          <p:cNvSpPr txBox="1"/>
          <p:nvPr/>
        </p:nvSpPr>
        <p:spPr>
          <a:xfrm>
            <a:off x="3593400" y="1181419"/>
            <a:ext cx="1957200" cy="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97ABBC"/>
                </a:solidFill>
              </a:rPr>
              <a:t>“</a:t>
            </a:r>
            <a:endParaRPr b="1" sz="9600">
              <a:solidFill>
                <a:srgbClr val="97ABBC"/>
              </a:solidFill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5723283" y="1599675"/>
            <a:ext cx="1710300" cy="774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7434177" y="1599675"/>
            <a:ext cx="1710300" cy="774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0" y="1599675"/>
            <a:ext cx="1710300" cy="774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1710425" y="1599675"/>
            <a:ext cx="1710300" cy="774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893700" y="205988"/>
            <a:ext cx="6462600" cy="85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1" name="Google Shape;31;p5"/>
          <p:cNvSpPr/>
          <p:nvPr/>
        </p:nvSpPr>
        <p:spPr>
          <a:xfrm>
            <a:off x="7356366" y="5066325"/>
            <a:ext cx="893700" cy="774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8250312" y="5066325"/>
            <a:ext cx="893700" cy="774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0" y="5066325"/>
            <a:ext cx="893700" cy="774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893710" y="5066325"/>
            <a:ext cx="6462600" cy="774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893700" y="205988"/>
            <a:ext cx="6462600" cy="85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893625" y="1200150"/>
            <a:ext cx="3136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219456" y="1200150"/>
            <a:ext cx="3136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9" name="Google Shape;39;p6"/>
          <p:cNvSpPr/>
          <p:nvPr/>
        </p:nvSpPr>
        <p:spPr>
          <a:xfrm>
            <a:off x="7356366" y="5066325"/>
            <a:ext cx="893700" cy="774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8250312" y="5066325"/>
            <a:ext cx="893700" cy="774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0" y="5066325"/>
            <a:ext cx="893700" cy="774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893710" y="5066325"/>
            <a:ext cx="6462600" cy="774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7356366" y="5066325"/>
            <a:ext cx="893700" cy="774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6"/>
          <p:cNvSpPr/>
          <p:nvPr/>
        </p:nvSpPr>
        <p:spPr>
          <a:xfrm>
            <a:off x="8250312" y="5066325"/>
            <a:ext cx="893700" cy="774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5066325"/>
            <a:ext cx="893700" cy="774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893710" y="5066325"/>
            <a:ext cx="6462600" cy="774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893700" y="205988"/>
            <a:ext cx="6462600" cy="85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893700" y="1200150"/>
            <a:ext cx="23712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3386404" y="1200150"/>
            <a:ext cx="23712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1" name="Google Shape;51;p7"/>
          <p:cNvSpPr txBox="1"/>
          <p:nvPr>
            <p:ph idx="3" type="body"/>
          </p:nvPr>
        </p:nvSpPr>
        <p:spPr>
          <a:xfrm>
            <a:off x="5879107" y="1200150"/>
            <a:ext cx="23712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2" name="Google Shape;52;p7"/>
          <p:cNvSpPr/>
          <p:nvPr/>
        </p:nvSpPr>
        <p:spPr>
          <a:xfrm>
            <a:off x="7356366" y="5066325"/>
            <a:ext cx="893700" cy="774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8250312" y="5066325"/>
            <a:ext cx="893700" cy="774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0" y="5066325"/>
            <a:ext cx="893700" cy="774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893710" y="5066325"/>
            <a:ext cx="6462600" cy="774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7356366" y="5066325"/>
            <a:ext cx="893700" cy="774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8250312" y="5066325"/>
            <a:ext cx="893700" cy="774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5066325"/>
            <a:ext cx="893700" cy="774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893710" y="5066325"/>
            <a:ext cx="6462600" cy="774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/>
          <p:nvPr>
            <p:ph type="title"/>
          </p:nvPr>
        </p:nvSpPr>
        <p:spPr>
          <a:xfrm>
            <a:off x="893700" y="205988"/>
            <a:ext cx="6462600" cy="85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2" name="Google Shape;62;p8"/>
          <p:cNvSpPr/>
          <p:nvPr/>
        </p:nvSpPr>
        <p:spPr>
          <a:xfrm>
            <a:off x="7356366" y="5066325"/>
            <a:ext cx="893700" cy="774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8"/>
          <p:cNvSpPr/>
          <p:nvPr/>
        </p:nvSpPr>
        <p:spPr>
          <a:xfrm>
            <a:off x="8250312" y="5066325"/>
            <a:ext cx="893700" cy="774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0" y="5066325"/>
            <a:ext cx="893700" cy="774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8"/>
          <p:cNvSpPr/>
          <p:nvPr/>
        </p:nvSpPr>
        <p:spPr>
          <a:xfrm>
            <a:off x="893710" y="5066325"/>
            <a:ext cx="6462600" cy="774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7356366" y="5066325"/>
            <a:ext cx="893700" cy="774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8250312" y="5066325"/>
            <a:ext cx="893700" cy="774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5066325"/>
            <a:ext cx="893700" cy="774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893710" y="5066325"/>
            <a:ext cx="6462600" cy="774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idx="1" type="body"/>
          </p:nvPr>
        </p:nvSpPr>
        <p:spPr>
          <a:xfrm>
            <a:off x="893700" y="4649963"/>
            <a:ext cx="6462600" cy="35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Clr>
                <a:srgbClr val="2185C5"/>
              </a:buClr>
              <a:buSzPts val="1400"/>
              <a:buNone/>
              <a:defRPr sz="1400">
                <a:solidFill>
                  <a:srgbClr val="2185C5"/>
                </a:solidFill>
              </a:defRPr>
            </a:lvl1pPr>
          </a:lstStyle>
          <a:p/>
        </p:txBody>
      </p:sp>
      <p:sp>
        <p:nvSpPr>
          <p:cNvPr id="72" name="Google Shape;72;p9"/>
          <p:cNvSpPr/>
          <p:nvPr/>
        </p:nvSpPr>
        <p:spPr>
          <a:xfrm>
            <a:off x="7356366" y="5066325"/>
            <a:ext cx="893700" cy="774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9"/>
          <p:cNvSpPr/>
          <p:nvPr/>
        </p:nvSpPr>
        <p:spPr>
          <a:xfrm>
            <a:off x="8250312" y="5066325"/>
            <a:ext cx="893700" cy="774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9"/>
          <p:cNvSpPr/>
          <p:nvPr/>
        </p:nvSpPr>
        <p:spPr>
          <a:xfrm>
            <a:off x="0" y="5066325"/>
            <a:ext cx="893700" cy="774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9"/>
          <p:cNvSpPr/>
          <p:nvPr/>
        </p:nvSpPr>
        <p:spPr>
          <a:xfrm>
            <a:off x="893710" y="5066325"/>
            <a:ext cx="6462600" cy="774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7356366" y="5066325"/>
            <a:ext cx="893700" cy="774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8250312" y="5066325"/>
            <a:ext cx="893700" cy="774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0" y="5066325"/>
            <a:ext cx="893700" cy="774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893710" y="5066325"/>
            <a:ext cx="6462600" cy="774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/>
          <p:nvPr/>
        </p:nvSpPr>
        <p:spPr>
          <a:xfrm>
            <a:off x="7356366" y="5066325"/>
            <a:ext cx="893700" cy="774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0"/>
          <p:cNvSpPr/>
          <p:nvPr/>
        </p:nvSpPr>
        <p:spPr>
          <a:xfrm>
            <a:off x="8250312" y="5066325"/>
            <a:ext cx="893700" cy="774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0"/>
          <p:cNvSpPr/>
          <p:nvPr/>
        </p:nvSpPr>
        <p:spPr>
          <a:xfrm>
            <a:off x="0" y="5066325"/>
            <a:ext cx="893700" cy="774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0"/>
          <p:cNvSpPr/>
          <p:nvPr/>
        </p:nvSpPr>
        <p:spPr>
          <a:xfrm>
            <a:off x="893710" y="5066325"/>
            <a:ext cx="6462600" cy="774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7356366" y="5066325"/>
            <a:ext cx="893700" cy="77400"/>
          </a:xfrm>
          <a:prstGeom prst="rect">
            <a:avLst/>
          </a:prstGeom>
          <a:solidFill>
            <a:srgbClr val="00A5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8250312" y="5066325"/>
            <a:ext cx="893700" cy="774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5066325"/>
            <a:ext cx="893700" cy="77400"/>
          </a:xfrm>
          <a:prstGeom prst="rect">
            <a:avLst/>
          </a:prstGeom>
          <a:solidFill>
            <a:srgbClr val="ADA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0"/>
          <p:cNvSpPr/>
          <p:nvPr/>
        </p:nvSpPr>
        <p:spPr>
          <a:xfrm>
            <a:off x="893710" y="5066325"/>
            <a:ext cx="6462600" cy="77400"/>
          </a:xfrm>
          <a:prstGeom prst="rect">
            <a:avLst/>
          </a:prstGeom>
          <a:solidFill>
            <a:srgbClr val="C60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93700" y="205988"/>
            <a:ext cx="64626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Font typeface="Lato"/>
              <a:buChar char="●"/>
              <a:defRPr sz="3000">
                <a:latin typeface="Lato"/>
                <a:ea typeface="Lato"/>
                <a:cs typeface="Lato"/>
                <a:sym typeface="La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 sz="1800">
                <a:latin typeface="Lato"/>
                <a:ea typeface="Lato"/>
                <a:cs typeface="Lato"/>
                <a:sym typeface="Lato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  <a:defRPr sz="1800">
                <a:latin typeface="Lato"/>
                <a:ea typeface="Lato"/>
                <a:cs typeface="Lato"/>
                <a:sym typeface="Lato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■"/>
              <a:defRPr sz="1800">
                <a:latin typeface="Lato"/>
                <a:ea typeface="Lato"/>
                <a:cs typeface="Lato"/>
                <a:sym typeface="Lato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 sz="1800">
                <a:latin typeface="Lato"/>
                <a:ea typeface="Lato"/>
                <a:cs typeface="Lato"/>
                <a:sym typeface="Lato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  <a:defRPr sz="1800">
                <a:latin typeface="Lato"/>
                <a:ea typeface="Lato"/>
                <a:cs typeface="Lato"/>
                <a:sym typeface="Lato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■"/>
              <a:defRPr sz="18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mukurtu.org/support" TargetMode="External"/><Relationship Id="rId4" Type="http://schemas.openxmlformats.org/officeDocument/2006/relationships/hyperlink" Target="https://passamaquoddypeople.com/" TargetMode="External"/><Relationship Id="rId5" Type="http://schemas.openxmlformats.org/officeDocument/2006/relationships/hyperlink" Target="http://creativecommons.org/licenses/by/4.0/" TargetMode="External"/><Relationship Id="rId6" Type="http://schemas.openxmlformats.org/officeDocument/2006/relationships/hyperlink" Target="http://www.slidescarnival.com/" TargetMode="External"/><Relationship Id="rId7" Type="http://schemas.openxmlformats.org/officeDocument/2006/relationships/hyperlink" Target="http://www.webalys.com/minico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ctrTitle"/>
          </p:nvPr>
        </p:nvSpPr>
        <p:spPr>
          <a:xfrm>
            <a:off x="721425" y="2835775"/>
            <a:ext cx="8258100" cy="17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Mukurtu CMS: Collections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</a:rPr>
              <a:t>Digital Stewardship Curriculum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>
            <p:ph type="title"/>
          </p:nvPr>
        </p:nvSpPr>
        <p:spPr>
          <a:xfrm>
            <a:off x="893700" y="210669"/>
            <a:ext cx="6462600" cy="87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</a:t>
            </a:r>
            <a:r>
              <a:rPr lang="en"/>
              <a:t>ing this Resource</a:t>
            </a:r>
            <a:endParaRPr/>
          </a:p>
        </p:txBody>
      </p:sp>
      <p:sp>
        <p:nvSpPr>
          <p:cNvPr id="169" name="Google Shape;169;p23"/>
          <p:cNvSpPr txBox="1"/>
          <p:nvPr>
            <p:ph idx="1" type="body"/>
          </p:nvPr>
        </p:nvSpPr>
        <p:spPr>
          <a:xfrm>
            <a:off x="893700" y="1164734"/>
            <a:ext cx="6462600" cy="37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The Digital Stewardship Curriculum is an Open Educational Resource created by the Center for Digital Scholarship and Curation. </a:t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All presentations and resources created by the CDSC are licensed under a Creative Commons Attribution-NonCommercial-ShareAlike 4.0 license (CC BY-NC-SA). Please share, reuse, and adapt the resources and provide attribution to the Center for Digital Scholarship and Curation, Washington State University.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5"/>
          <p:cNvPicPr preferRelativeResize="0"/>
          <p:nvPr/>
        </p:nvPicPr>
        <p:blipFill rotWithShape="1">
          <a:blip r:embed="rId3">
            <a:alphaModFix/>
          </a:blip>
          <a:srcRect b="10873" l="0" r="0" t="0"/>
          <a:stretch/>
        </p:blipFill>
        <p:spPr>
          <a:xfrm>
            <a:off x="0" y="0"/>
            <a:ext cx="914399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17"/>
          <p:cNvCxnSpPr/>
          <p:nvPr/>
        </p:nvCxnSpPr>
        <p:spPr>
          <a:xfrm>
            <a:off x="8035063" y="2230121"/>
            <a:ext cx="1189500" cy="0"/>
          </a:xfrm>
          <a:prstGeom prst="straightConnector1">
            <a:avLst/>
          </a:prstGeom>
          <a:noFill/>
          <a:ln cap="flat" cmpd="sng" w="76200">
            <a:solidFill>
              <a:srgbClr val="57A7B5"/>
            </a:solidFill>
            <a:prstDash val="solid"/>
            <a:miter lim="400000"/>
            <a:headEnd len="med" w="med" type="stealth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8"/>
          <p:cNvPicPr preferRelativeResize="0"/>
          <p:nvPr/>
        </p:nvPicPr>
        <p:blipFill rotWithShape="1">
          <a:blip r:embed="rId3">
            <a:alphaModFix/>
          </a:blip>
          <a:srcRect b="2600" l="0" r="0" t="0"/>
          <a:stretch/>
        </p:blipFill>
        <p:spPr>
          <a:xfrm>
            <a:off x="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18"/>
          <p:cNvCxnSpPr/>
          <p:nvPr/>
        </p:nvCxnSpPr>
        <p:spPr>
          <a:xfrm rot="10800000">
            <a:off x="2258913" y="147521"/>
            <a:ext cx="1067400" cy="0"/>
          </a:xfrm>
          <a:prstGeom prst="straightConnector1">
            <a:avLst/>
          </a:prstGeom>
          <a:noFill/>
          <a:ln cap="flat" cmpd="sng" w="76200">
            <a:solidFill>
              <a:srgbClr val="57A7B5"/>
            </a:solidFill>
            <a:prstDash val="solid"/>
            <a:miter lim="400000"/>
            <a:headEnd len="med" w="med" type="stealth"/>
            <a:tailEnd len="sm" w="sm" type="none"/>
          </a:ln>
        </p:spPr>
      </p:cxnSp>
      <p:cxnSp>
        <p:nvCxnSpPr>
          <p:cNvPr id="135" name="Google Shape;135;p18"/>
          <p:cNvCxnSpPr/>
          <p:nvPr/>
        </p:nvCxnSpPr>
        <p:spPr>
          <a:xfrm rot="10800000">
            <a:off x="2258913" y="1065471"/>
            <a:ext cx="1067400" cy="0"/>
          </a:xfrm>
          <a:prstGeom prst="straightConnector1">
            <a:avLst/>
          </a:prstGeom>
          <a:noFill/>
          <a:ln cap="flat" cmpd="sng" w="76200">
            <a:solidFill>
              <a:srgbClr val="57A7B5"/>
            </a:solidFill>
            <a:prstDash val="solid"/>
            <a:miter lim="400000"/>
            <a:headEnd len="med" w="med" type="stealth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 b="5204" l="0" r="0" t="0"/>
          <a:stretch/>
        </p:blipFill>
        <p:spPr>
          <a:xfrm>
            <a:off x="0" y="0"/>
            <a:ext cx="9144002" cy="51434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19"/>
          <p:cNvCxnSpPr/>
          <p:nvPr/>
        </p:nvCxnSpPr>
        <p:spPr>
          <a:xfrm rot="10800000">
            <a:off x="-291712" y="1981646"/>
            <a:ext cx="1067400" cy="0"/>
          </a:xfrm>
          <a:prstGeom prst="straightConnector1">
            <a:avLst/>
          </a:prstGeom>
          <a:noFill/>
          <a:ln cap="flat" cmpd="sng" w="76200">
            <a:solidFill>
              <a:srgbClr val="57A7B5"/>
            </a:solidFill>
            <a:prstDash val="solid"/>
            <a:miter lim="400000"/>
            <a:headEnd len="med" w="med" type="stealth"/>
            <a:tailEnd len="sm" w="sm" type="none"/>
          </a:ln>
        </p:spPr>
      </p:cxnSp>
      <p:cxnSp>
        <p:nvCxnSpPr>
          <p:cNvPr id="142" name="Google Shape;142;p19"/>
          <p:cNvCxnSpPr/>
          <p:nvPr/>
        </p:nvCxnSpPr>
        <p:spPr>
          <a:xfrm rot="10800000">
            <a:off x="-291712" y="2708196"/>
            <a:ext cx="1067400" cy="0"/>
          </a:xfrm>
          <a:prstGeom prst="straightConnector1">
            <a:avLst/>
          </a:prstGeom>
          <a:noFill/>
          <a:ln cap="flat" cmpd="sng" w="76200">
            <a:solidFill>
              <a:srgbClr val="57A7B5"/>
            </a:solidFill>
            <a:prstDash val="solid"/>
            <a:miter lim="400000"/>
            <a:headEnd len="med" w="med" type="stealth"/>
            <a:tailEnd len="sm" w="sm" type="none"/>
          </a:ln>
        </p:spPr>
      </p:cxnSp>
      <p:sp>
        <p:nvSpPr>
          <p:cNvPr id="143" name="Google Shape;143;p19"/>
          <p:cNvSpPr/>
          <p:nvPr/>
        </p:nvSpPr>
        <p:spPr>
          <a:xfrm>
            <a:off x="478900" y="1187025"/>
            <a:ext cx="972900" cy="561600"/>
          </a:xfrm>
          <a:prstGeom prst="ellipse">
            <a:avLst/>
          </a:prstGeom>
          <a:noFill/>
          <a:ln cap="flat" cmpd="sng" w="38100">
            <a:solidFill>
              <a:srgbClr val="57A7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0"/>
          <p:cNvPicPr preferRelativeResize="0"/>
          <p:nvPr/>
        </p:nvPicPr>
        <p:blipFill rotWithShape="1">
          <a:blip r:embed="rId3">
            <a:alphaModFix/>
          </a:blip>
          <a:srcRect b="4689" l="0" r="0" t="0"/>
          <a:stretch/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20"/>
          <p:cNvCxnSpPr/>
          <p:nvPr/>
        </p:nvCxnSpPr>
        <p:spPr>
          <a:xfrm rot="10800000">
            <a:off x="-180062" y="2268721"/>
            <a:ext cx="1067400" cy="0"/>
          </a:xfrm>
          <a:prstGeom prst="straightConnector1">
            <a:avLst/>
          </a:prstGeom>
          <a:noFill/>
          <a:ln cap="flat" cmpd="sng" w="76200">
            <a:solidFill>
              <a:srgbClr val="57A7B5"/>
            </a:solidFill>
            <a:prstDash val="solid"/>
            <a:miter lim="400000"/>
            <a:headEnd len="med" w="med" type="stealth"/>
            <a:tailEnd len="sm" w="sm" type="none"/>
          </a:ln>
        </p:spPr>
      </p:cxnSp>
      <p:sp>
        <p:nvSpPr>
          <p:cNvPr id="150" name="Google Shape;150;p20"/>
          <p:cNvSpPr/>
          <p:nvPr/>
        </p:nvSpPr>
        <p:spPr>
          <a:xfrm>
            <a:off x="989275" y="1171075"/>
            <a:ext cx="972900" cy="561600"/>
          </a:xfrm>
          <a:prstGeom prst="ellipse">
            <a:avLst/>
          </a:prstGeom>
          <a:noFill/>
          <a:ln cap="flat" cmpd="sng" w="38100">
            <a:solidFill>
              <a:srgbClr val="57A7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0" y="2413975"/>
            <a:ext cx="9144000" cy="1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0" lang="en" sz="7200"/>
              <a:t>Discuss or Reflect</a:t>
            </a:r>
            <a:endParaRPr i="0" sz="72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0" lang="en" sz="2400"/>
              <a:t>How might you use the Collections feature to </a:t>
            </a:r>
            <a:endParaRPr i="0" sz="24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0" lang="en" sz="2400"/>
              <a:t>organize content on your Mukurtu CMS site?</a:t>
            </a:r>
            <a:endParaRPr i="0" sz="2400"/>
          </a:p>
        </p:txBody>
      </p:sp>
      <p:sp>
        <p:nvSpPr>
          <p:cNvPr id="156" name="Google Shape;156;p21"/>
          <p:cNvSpPr/>
          <p:nvPr/>
        </p:nvSpPr>
        <p:spPr>
          <a:xfrm>
            <a:off x="4030925" y="1338038"/>
            <a:ext cx="1203300" cy="57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0500" y="1234868"/>
            <a:ext cx="1043534" cy="1043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type="title"/>
          </p:nvPr>
        </p:nvSpPr>
        <p:spPr>
          <a:xfrm>
            <a:off x="893700" y="205988"/>
            <a:ext cx="64626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163" name="Google Shape;163;p22"/>
          <p:cNvSpPr txBox="1"/>
          <p:nvPr>
            <p:ph idx="1" type="body"/>
          </p:nvPr>
        </p:nvSpPr>
        <p:spPr>
          <a:xfrm>
            <a:off x="893700" y="1373600"/>
            <a:ext cx="73737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67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More resources at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www.mukurtu.org/support</a:t>
            </a:r>
            <a:r>
              <a:rPr lang="en" sz="1800">
                <a:solidFill>
                  <a:schemeClr val="dk1"/>
                </a:solidFill>
              </a:rPr>
              <a:t>  </a:t>
            </a:r>
            <a:endParaRPr sz="1800"/>
          </a:p>
          <a:p>
            <a:pPr indent="-2667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Screenshots from:</a:t>
            </a:r>
            <a:endParaRPr sz="1800"/>
          </a:p>
          <a:p>
            <a:pPr indent="-4000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https://passamaquoddypeople.com/</a:t>
            </a:r>
            <a:endParaRPr sz="1800"/>
          </a:p>
          <a:p>
            <a:pPr indent="-4000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Little Big Horn College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 sz="1800"/>
              <a:t>This template is free to use under </a:t>
            </a:r>
            <a:r>
              <a:rPr i="1" lang="en" sz="1800" u="sng">
                <a:solidFill>
                  <a:schemeClr val="hlink"/>
                </a:solidFill>
                <a:hlinkClick r:id="rId5"/>
              </a:rPr>
              <a:t>Creative Commons Attribution license</a:t>
            </a:r>
            <a:r>
              <a:rPr i="1" lang="en" sz="1800"/>
              <a:t>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Presentation template by </a:t>
            </a:r>
            <a:r>
              <a:rPr lang="en" sz="1800" u="sng">
                <a:solidFill>
                  <a:schemeClr val="hlink"/>
                </a:solidFill>
                <a:hlinkClick r:id="rId6"/>
              </a:rPr>
              <a:t>SlidesCarnival</a:t>
            </a:r>
            <a:r>
              <a:rPr lang="en" sz="1800"/>
              <a:t>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u="sng">
                <a:solidFill>
                  <a:schemeClr val="dk1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Minicons</a:t>
            </a:r>
            <a:r>
              <a:rPr lang="en" sz="1800">
                <a:solidFill>
                  <a:schemeClr val="dk1"/>
                </a:solidFill>
              </a:rPr>
              <a:t> by Webalys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These slides contain changes to color scheme and content. 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