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ukurtu.org/suppor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rchives.hunaheritage.org/" TargetMode="External"/><Relationship Id="rId3" Type="http://schemas.openxmlformats.org/officeDocument/2006/relationships/hyperlink" Target="https://passamaquoddypeople.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20672dfeb_0_0: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20672df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slides give project planning advice for getting started with a creating content on a Mukurtu site </a:t>
            </a:r>
            <a:endParaRPr/>
          </a:p>
          <a:p>
            <a:pPr indent="-298450" lvl="0" marL="457200" rtl="0" algn="l">
              <a:spcBef>
                <a:spcPts val="0"/>
              </a:spcBef>
              <a:spcAft>
                <a:spcPts val="0"/>
              </a:spcAft>
              <a:buSzPts val="1100"/>
              <a:buChar char="●"/>
            </a:pPr>
            <a:r>
              <a:rPr lang="en"/>
              <a:t>Examples from sites in use today (2020), are also included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420672dfeb_0_20: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20672dfe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worksheets are meant to be used at the beginning of a project - while also doing mukurtu training, learning, and practice</a:t>
            </a:r>
            <a:endParaRPr/>
          </a:p>
          <a:p>
            <a:pPr indent="-298450" lvl="0" marL="457200" rtl="0" algn="l">
              <a:spcBef>
                <a:spcPts val="0"/>
              </a:spcBef>
              <a:spcAft>
                <a:spcPts val="0"/>
              </a:spcAft>
              <a:buSzPts val="1100"/>
              <a:buChar char="●"/>
            </a:pPr>
            <a:r>
              <a:rPr lang="en"/>
              <a:t>Please use other Mukurtu CMS resources from the Sustainable Heritage Network and Mukurtu Support </a:t>
            </a:r>
            <a:r>
              <a:rPr lang="en" u="sng">
                <a:solidFill>
                  <a:schemeClr val="hlink"/>
                </a:solidFill>
                <a:hlinkClick r:id="rId2"/>
              </a:rPr>
              <a:t>www.mukurtu.org/support</a:t>
            </a:r>
            <a:r>
              <a:rPr lang="en"/>
              <a:t> for general Mukurtu training, site planning and setup, and other skill and knowledge building needs</a:t>
            </a:r>
            <a:endParaRPr/>
          </a:p>
          <a:p>
            <a:pPr indent="-298450" lvl="0" marL="457200" rtl="0" algn="l">
              <a:spcBef>
                <a:spcPts val="0"/>
              </a:spcBef>
              <a:spcAft>
                <a:spcPts val="0"/>
              </a:spcAft>
              <a:buSzPts val="1100"/>
              <a:buChar char="●"/>
            </a:pPr>
            <a:r>
              <a:rPr lang="en"/>
              <a:t>Part 1 gets you brainstorming and thinking about what you want your project to accomplish, for whom, and when</a:t>
            </a:r>
            <a:endParaRPr/>
          </a:p>
          <a:p>
            <a:pPr indent="-298450" lvl="0" marL="457200" rtl="0" algn="l">
              <a:spcBef>
                <a:spcPts val="0"/>
              </a:spcBef>
              <a:spcAft>
                <a:spcPts val="0"/>
              </a:spcAft>
              <a:buSzPts val="1100"/>
              <a:buChar char="●"/>
            </a:pPr>
            <a:r>
              <a:rPr lang="en"/>
              <a:t>Part 2 gives space to plan out more specifics and define your project, the </a:t>
            </a:r>
            <a:r>
              <a:rPr lang="en"/>
              <a:t>specify</a:t>
            </a:r>
            <a:r>
              <a:rPr lang="en"/>
              <a:t> the Mukurtu features your project will utilize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a65e4ff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a65e4ff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best place to learn how to use Mukurtu, short of a workshop</a:t>
            </a:r>
            <a:endParaRPr/>
          </a:p>
          <a:p>
            <a:pPr indent="-298450" lvl="0" marL="457200" rtl="0" algn="l">
              <a:spcBef>
                <a:spcPts val="0"/>
              </a:spcBef>
              <a:spcAft>
                <a:spcPts val="0"/>
              </a:spcAft>
              <a:buSzPts val="1100"/>
              <a:buChar char="●"/>
            </a:pPr>
            <a:r>
              <a:rPr lang="en"/>
              <a:t>The site and resources are fantastic for getting a larger view of Mukurtu and possibilities, but also for checking the technical details of how to do a specific task</a:t>
            </a:r>
            <a:endParaRPr/>
          </a:p>
          <a:p>
            <a:pPr indent="-298450" lvl="0" marL="457200" rtl="0" algn="l">
              <a:spcBef>
                <a:spcPts val="0"/>
              </a:spcBef>
              <a:spcAft>
                <a:spcPts val="0"/>
              </a:spcAft>
              <a:buSzPts val="1100"/>
              <a:buChar char="●"/>
            </a:pPr>
            <a:r>
              <a:rPr lang="en"/>
              <a:t>Use the support email for needs that are not answered by the support site</a:t>
            </a:r>
            <a:endParaRPr/>
          </a:p>
          <a:p>
            <a:pPr indent="-298450" lvl="0" marL="457200" rtl="0" algn="l">
              <a:spcBef>
                <a:spcPts val="0"/>
              </a:spcBef>
              <a:spcAft>
                <a:spcPts val="0"/>
              </a:spcAft>
              <a:buSzPts val="1100"/>
              <a:buChar char="●"/>
            </a:pPr>
            <a:r>
              <a:rPr lang="en"/>
              <a:t>Use Mukurtu support articles to create your own Mukurtu manual or instructions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420672dfeb_0_334: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20672dfeb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913facd4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913facd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6a5e4f9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6a5e4f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Having an effective and clear plan is important to the successful outcome of a project.</a:t>
            </a:r>
            <a:endParaRPr/>
          </a:p>
          <a:p>
            <a:pPr indent="-298450" lvl="0" marL="457200" rtl="0" algn="l">
              <a:spcBef>
                <a:spcPts val="0"/>
              </a:spcBef>
              <a:spcAft>
                <a:spcPts val="0"/>
              </a:spcAft>
              <a:buSzPts val="1100"/>
              <a:buChar char="●"/>
            </a:pPr>
            <a:r>
              <a:rPr lang="en"/>
              <a:t>It’s important to be specific - something like “we are doing to digitize everything in our collections and put them online” is ,first, not really realistic, but also not very effective and brings up a lot of questions!</a:t>
            </a:r>
            <a:endParaRPr/>
          </a:p>
          <a:p>
            <a:pPr indent="-298450" lvl="0" marL="457200" rtl="0" algn="l">
              <a:spcBef>
                <a:spcPts val="0"/>
              </a:spcBef>
              <a:spcAft>
                <a:spcPts val="0"/>
              </a:spcAft>
              <a:buSzPts val="1100"/>
              <a:buChar char="●"/>
            </a:pPr>
            <a:r>
              <a:rPr lang="en"/>
              <a:t>Try to break a project up to make it achievable in a certain amount of time - especially for a first project </a:t>
            </a:r>
            <a:endParaRPr/>
          </a:p>
          <a:p>
            <a:pPr indent="-298450" lvl="0" marL="457200" rtl="0" algn="l">
              <a:spcBef>
                <a:spcPts val="0"/>
              </a:spcBef>
              <a:spcAft>
                <a:spcPts val="0"/>
              </a:spcAft>
              <a:buSzPts val="1100"/>
              <a:buChar char="●"/>
            </a:pPr>
            <a:r>
              <a:rPr lang="en"/>
              <a:t>Goals and Outcomes</a:t>
            </a:r>
            <a:endParaRPr/>
          </a:p>
          <a:p>
            <a:pPr indent="-298450" lvl="1" marL="914400" rtl="0" algn="l">
              <a:spcBef>
                <a:spcPts val="0"/>
              </a:spcBef>
              <a:spcAft>
                <a:spcPts val="0"/>
              </a:spcAft>
              <a:buSzPts val="1100"/>
              <a:buChar char="○"/>
            </a:pPr>
            <a:r>
              <a:rPr lang="en"/>
              <a:t>WHY are you going to put things online?  - what are the goals of your community and institution</a:t>
            </a:r>
            <a:endParaRPr/>
          </a:p>
          <a:p>
            <a:pPr indent="-298450" lvl="0" marL="457200" rtl="0" algn="l">
              <a:spcBef>
                <a:spcPts val="0"/>
              </a:spcBef>
              <a:spcAft>
                <a:spcPts val="0"/>
              </a:spcAft>
              <a:buSzPts val="1100"/>
              <a:buChar char="●"/>
            </a:pPr>
            <a:r>
              <a:rPr lang="en"/>
              <a:t>Audiences</a:t>
            </a:r>
            <a:endParaRPr/>
          </a:p>
          <a:p>
            <a:pPr indent="-298450" lvl="1" marL="914400" rtl="0" algn="l">
              <a:spcBef>
                <a:spcPts val="0"/>
              </a:spcBef>
              <a:spcAft>
                <a:spcPts val="0"/>
              </a:spcAft>
              <a:buSzPts val="1100"/>
              <a:buChar char="○"/>
            </a:pPr>
            <a:r>
              <a:rPr lang="en"/>
              <a:t>For whom?</a:t>
            </a:r>
            <a:endParaRPr/>
          </a:p>
          <a:p>
            <a:pPr indent="-298450" lvl="0" marL="457200" rtl="0" algn="l">
              <a:spcBef>
                <a:spcPts val="0"/>
              </a:spcBef>
              <a:spcAft>
                <a:spcPts val="0"/>
              </a:spcAft>
              <a:buSzPts val="1100"/>
              <a:buChar char="●"/>
            </a:pPr>
            <a:r>
              <a:rPr lang="en"/>
              <a:t>Scope</a:t>
            </a:r>
            <a:endParaRPr/>
          </a:p>
          <a:p>
            <a:pPr indent="-298450" lvl="1" marL="914400" rtl="0" algn="l">
              <a:spcBef>
                <a:spcPts val="0"/>
              </a:spcBef>
              <a:spcAft>
                <a:spcPts val="0"/>
              </a:spcAft>
              <a:buSzPts val="1100"/>
              <a:buChar char="○"/>
            </a:pPr>
            <a:r>
              <a:rPr lang="en"/>
              <a:t>WHAT collections/materials will you digitize/upload? How will you prioritize?</a:t>
            </a:r>
            <a:endParaRPr/>
          </a:p>
          <a:p>
            <a:pPr indent="-298450" lvl="1" marL="914400" rtl="0" algn="l">
              <a:spcBef>
                <a:spcPts val="0"/>
              </a:spcBef>
              <a:spcAft>
                <a:spcPts val="0"/>
              </a:spcAft>
              <a:buSzPts val="1100"/>
              <a:buChar char="○"/>
            </a:pPr>
            <a:r>
              <a:rPr lang="en"/>
              <a:t>WHO is going to do the work? Are staff or equipment needed?</a:t>
            </a:r>
            <a:endParaRPr/>
          </a:p>
          <a:p>
            <a:pPr indent="-298450" lvl="0" marL="457200" rtl="0" algn="l">
              <a:spcBef>
                <a:spcPts val="0"/>
              </a:spcBef>
              <a:spcAft>
                <a:spcPts val="0"/>
              </a:spcAft>
              <a:buSzPts val="1100"/>
              <a:buChar char="●"/>
            </a:pPr>
            <a:r>
              <a:rPr lang="en"/>
              <a:t>Timeline</a:t>
            </a:r>
            <a:endParaRPr/>
          </a:p>
          <a:p>
            <a:pPr indent="-298450" lvl="1" marL="914400" rtl="0" algn="l">
              <a:spcBef>
                <a:spcPts val="0"/>
              </a:spcBef>
              <a:spcAft>
                <a:spcPts val="0"/>
              </a:spcAft>
              <a:buSzPts val="1100"/>
              <a:buChar char="○"/>
            </a:pPr>
            <a:r>
              <a:rPr lang="en"/>
              <a:t>WHEN will it be complete? Will you work in multiple stages to create a larger project? </a:t>
            </a:r>
            <a:endParaRPr/>
          </a:p>
          <a:p>
            <a:pPr indent="-298450" lvl="0" marL="457200" rtl="0" algn="l">
              <a:spcBef>
                <a:spcPts val="0"/>
              </a:spcBef>
              <a:spcAft>
                <a:spcPts val="0"/>
              </a:spcAft>
              <a:buSzPts val="1100"/>
              <a:buChar char="●"/>
            </a:pPr>
            <a:r>
              <a:rPr lang="en"/>
              <a:t>Community contribution</a:t>
            </a:r>
            <a:endParaRPr/>
          </a:p>
          <a:p>
            <a:pPr indent="-298450" lvl="1" marL="914400" rtl="0" algn="l">
              <a:spcBef>
                <a:spcPts val="0"/>
              </a:spcBef>
              <a:spcAft>
                <a:spcPts val="0"/>
              </a:spcAft>
              <a:buSzPts val="1100"/>
              <a:buChar char="○"/>
            </a:pPr>
            <a:r>
              <a:rPr lang="en"/>
              <a:t>Will you want your community members involved in the project? </a:t>
            </a:r>
            <a:endParaRPr/>
          </a:p>
          <a:p>
            <a:pPr indent="-298450" lvl="1" marL="914400" rtl="0" algn="l">
              <a:spcBef>
                <a:spcPts val="0"/>
              </a:spcBef>
              <a:spcAft>
                <a:spcPts val="0"/>
              </a:spcAft>
              <a:buSzPts val="1100"/>
              <a:buChar char="○"/>
            </a:pPr>
            <a:r>
              <a:rPr lang="en"/>
              <a:t>How will that work? What do you hope people will contribute?</a:t>
            </a:r>
            <a:endParaRPr/>
          </a:p>
          <a:p>
            <a:pPr indent="-298450" lvl="1" marL="914400" rtl="0" algn="l">
              <a:spcBef>
                <a:spcPts val="0"/>
              </a:spcBef>
              <a:spcAft>
                <a:spcPts val="0"/>
              </a:spcAft>
              <a:buSzPts val="1100"/>
              <a:buChar char="○"/>
            </a:pPr>
            <a:r>
              <a:rPr lang="en"/>
              <a:t>How will you show gratitude or compensate people for their time (if appropriate)? </a:t>
            </a:r>
            <a:endParaRPr/>
          </a:p>
          <a:p>
            <a:pPr indent="-298450" lvl="0" marL="457200" rtl="0" algn="l">
              <a:spcBef>
                <a:spcPts val="0"/>
              </a:spcBef>
              <a:spcAft>
                <a:spcPts val="0"/>
              </a:spcAft>
              <a:buSzPts val="1100"/>
              <a:buChar char="●"/>
            </a:pPr>
            <a:r>
              <a:rPr lang="en"/>
              <a:t>Measuring success</a:t>
            </a:r>
            <a:endParaRPr/>
          </a:p>
          <a:p>
            <a:pPr indent="-298450" lvl="1" marL="914400" rtl="0" algn="l">
              <a:spcBef>
                <a:spcPts val="0"/>
              </a:spcBef>
              <a:spcAft>
                <a:spcPts val="0"/>
              </a:spcAft>
              <a:buSzPts val="1100"/>
              <a:buChar char="○"/>
            </a:pPr>
            <a:r>
              <a:rPr lang="en"/>
              <a:t>HOW will you know it is successful?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a65e4ff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a65e4ff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 have one example of a Mukurtu Project from a previous Tribal Digital Stewardship Cohort Program year (</a:t>
            </a:r>
            <a:r>
              <a:rPr lang="en" sz="1200" u="sng">
                <a:solidFill>
                  <a:srgbClr val="1155CC"/>
                </a:solidFill>
                <a:hlinkClick r:id="rId2">
                  <a:extLst>
                    <a:ext uri="{A12FA001-AC4F-418D-AE19-62706E023703}">
                      <ahyp:hlinkClr val="tx"/>
                    </a:ext>
                  </a:extLst>
                </a:hlinkClick>
              </a:rPr>
              <a:t>http://archives.hunaheritage.org/</a:t>
            </a:r>
            <a:r>
              <a:rPr lang="en" sz="1200">
                <a:solidFill>
                  <a:schemeClr val="dk1"/>
                </a:solidFill>
              </a:rPr>
              <a:t> </a:t>
            </a:r>
            <a:r>
              <a:rPr lang="en">
                <a:solidFill>
                  <a:schemeClr val="dk1"/>
                </a:solidFill>
              </a:rPr>
              <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Generally, these were projects accomplished (or started out) in ONE YEAR on a practice site, while their staff were learning how to use Mukurtu</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 people focused on specific collections or groups of materials in their projects,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One collection or group of materials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“Case study” approach</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Sometimes helpful if already focused on specific collection, topic, or format through a grant or Tribe-wide priority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While others took a sampling of different collections and formats to showcase and test the many uses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Trying out as many Mukurtu features as possible with many different formats and items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 variety of photographs, audio, video, documents, collections, community records, dictionary words,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And still others focused their project on general website and outreach planning</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Focus on front page and about page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 people would take their practice project, and turn it into a real online collection for their community. Other people would delete their practice project and save the ideas and knowledge for another time.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are many ways to start out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other example in these slides is not from a Tribal Digital Stewardship Cohort Program practice site, but from a website that started with a specific purpose and focus </a:t>
            </a:r>
            <a:r>
              <a:rPr lang="en" sz="1200" u="sng">
                <a:solidFill>
                  <a:srgbClr val="1155CC"/>
                </a:solidFill>
                <a:hlinkClick r:id="rId3">
                  <a:extLst>
                    <a:ext uri="{A12FA001-AC4F-418D-AE19-62706E023703}">
                      <ahyp:hlinkClr val="tx"/>
                    </a:ext>
                  </a:extLst>
                </a:hlinkClick>
              </a:rPr>
              <a:t>https://passamaquoddypeople.com/</a:t>
            </a:r>
            <a:r>
              <a:rPr lang="en" sz="1200">
                <a:solidFill>
                  <a:schemeClr val="dk1"/>
                </a:solidFill>
              </a:rPr>
              <a: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46a5e4f93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a5e4f93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example is from the Huna Heritage </a:t>
            </a:r>
            <a:endParaRPr/>
          </a:p>
          <a:p>
            <a:pPr indent="-298450" lvl="0" marL="457200" rtl="0" algn="l">
              <a:spcBef>
                <a:spcPts val="0"/>
              </a:spcBef>
              <a:spcAft>
                <a:spcPts val="0"/>
              </a:spcAft>
              <a:buSzPts val="1100"/>
              <a:buChar char="●"/>
            </a:pPr>
            <a:r>
              <a:rPr lang="en"/>
              <a:t>The Huna Heritage Foundation decided to start with a pretty narrow scope, with the intent of growing the project in the future.</a:t>
            </a:r>
            <a:endParaRPr/>
          </a:p>
          <a:p>
            <a:pPr indent="-298450" lvl="0" marL="457200" rtl="0" algn="l">
              <a:spcBef>
                <a:spcPts val="0"/>
              </a:spcBef>
              <a:spcAft>
                <a:spcPts val="0"/>
              </a:spcAft>
              <a:buSzPts val="1100"/>
              <a:buChar char="●"/>
            </a:pPr>
            <a:r>
              <a:rPr lang="en"/>
              <a:t>One of the best things about starting small is they were able to kick off with high interest materials that they KNEW the community was interested in. High interest means a lot of community engagement and buy in, and that translates to more support to expand later.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46a5e4f93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6a5e4f93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Hoonah was struck by a massive fire in 1944. People are always interested in photos from that time and event, so that was one of their top priorities.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46a5e4f93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6a5e4f9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Hoonah also is well known for their fishing history and culture. Amelia Wilson (HHF Director) also prioritized photos of the fleet and fishing life. Since putting these photos up, they have spent a lot of time doing community outreach to collect more photos and stories from community members.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46a5e4f9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6a5e4f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Passamaquoddy nation also have a site that started with a very specific focus.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46a5e4f93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6a5e4f93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collection of wax cylinder recordings produced by Jesse Walter Fewkes in 1890. This is a relatively small set of items, but they’ve focused on enriching them with information, narratives, and new recordings from community members, as well as bringing in other related materials like Fewkes’ journal and publications.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46a5e4f93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6a5e4f93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addition to cylinders and recordings, including TK Labels on all items was a big priority.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21425" y="2838935"/>
            <a:ext cx="5216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Clr>
                <a:srgbClr val="2185C5"/>
              </a:buClr>
              <a:buSzPts val="4800"/>
              <a:buNone/>
              <a:defRPr sz="4800">
                <a:solidFill>
                  <a:srgbClr val="2185C5"/>
                </a:solidFill>
              </a:defRPr>
            </a:lvl2pPr>
            <a:lvl3pPr lvl="2" rtl="0">
              <a:spcBef>
                <a:spcPts val="0"/>
              </a:spcBef>
              <a:spcAft>
                <a:spcPts val="0"/>
              </a:spcAft>
              <a:buClr>
                <a:srgbClr val="2185C5"/>
              </a:buClr>
              <a:buSzPts val="4800"/>
              <a:buNone/>
              <a:defRPr sz="4800">
                <a:solidFill>
                  <a:srgbClr val="2185C5"/>
                </a:solidFill>
              </a:defRPr>
            </a:lvl3pPr>
            <a:lvl4pPr lvl="3" rtl="0">
              <a:spcBef>
                <a:spcPts val="0"/>
              </a:spcBef>
              <a:spcAft>
                <a:spcPts val="0"/>
              </a:spcAft>
              <a:buClr>
                <a:srgbClr val="2185C5"/>
              </a:buClr>
              <a:buSzPts val="4800"/>
              <a:buNone/>
              <a:defRPr sz="4800">
                <a:solidFill>
                  <a:srgbClr val="2185C5"/>
                </a:solidFill>
              </a:defRPr>
            </a:lvl4pPr>
            <a:lvl5pPr lvl="4" rtl="0">
              <a:spcBef>
                <a:spcPts val="0"/>
              </a:spcBef>
              <a:spcAft>
                <a:spcPts val="0"/>
              </a:spcAft>
              <a:buClr>
                <a:srgbClr val="2185C5"/>
              </a:buClr>
              <a:buSzPts val="4800"/>
              <a:buNone/>
              <a:defRPr sz="4800">
                <a:solidFill>
                  <a:srgbClr val="2185C5"/>
                </a:solidFill>
              </a:defRPr>
            </a:lvl5pPr>
            <a:lvl6pPr lvl="5" rtl="0">
              <a:spcBef>
                <a:spcPts val="0"/>
              </a:spcBef>
              <a:spcAft>
                <a:spcPts val="0"/>
              </a:spcAft>
              <a:buClr>
                <a:srgbClr val="2185C5"/>
              </a:buClr>
              <a:buSzPts val="4800"/>
              <a:buNone/>
              <a:defRPr sz="4800">
                <a:solidFill>
                  <a:srgbClr val="2185C5"/>
                </a:solidFill>
              </a:defRPr>
            </a:lvl6pPr>
            <a:lvl7pPr lvl="6" rtl="0">
              <a:spcBef>
                <a:spcPts val="0"/>
              </a:spcBef>
              <a:spcAft>
                <a:spcPts val="0"/>
              </a:spcAft>
              <a:buClr>
                <a:srgbClr val="2185C5"/>
              </a:buClr>
              <a:buSzPts val="4800"/>
              <a:buNone/>
              <a:defRPr sz="4800">
                <a:solidFill>
                  <a:srgbClr val="2185C5"/>
                </a:solidFill>
              </a:defRPr>
            </a:lvl7pPr>
            <a:lvl8pPr lvl="7" rtl="0">
              <a:spcBef>
                <a:spcPts val="0"/>
              </a:spcBef>
              <a:spcAft>
                <a:spcPts val="0"/>
              </a:spcAft>
              <a:buClr>
                <a:srgbClr val="2185C5"/>
              </a:buClr>
              <a:buSzPts val="4800"/>
              <a:buNone/>
              <a:defRPr sz="4800">
                <a:solidFill>
                  <a:srgbClr val="2185C5"/>
                </a:solidFill>
              </a:defRPr>
            </a:lvl8pPr>
            <a:lvl9pPr lvl="8" rtl="0">
              <a:spcBef>
                <a:spcPts val="0"/>
              </a:spcBef>
              <a:spcAft>
                <a:spcPts val="0"/>
              </a:spcAft>
              <a:buClr>
                <a:srgbClr val="2185C5"/>
              </a:buClr>
              <a:buSzPts val="4800"/>
              <a:buNone/>
              <a:defRPr sz="4800">
                <a:solidFill>
                  <a:srgbClr val="2185C5"/>
                </a:solidFill>
              </a:defRPr>
            </a:lvl9pPr>
          </a:lstStyle>
          <a:p/>
        </p:txBody>
      </p:sp>
      <p:sp>
        <p:nvSpPr>
          <p:cNvPr id="55" name="Google Shape;55;p14"/>
          <p:cNvSpPr/>
          <p:nvPr/>
        </p:nvSpPr>
        <p:spPr>
          <a:xfrm>
            <a:off x="5938246" y="2533163"/>
            <a:ext cx="7218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6659861" y="2533163"/>
            <a:ext cx="7218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1" y="2533163"/>
            <a:ext cx="7218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21425" y="2533163"/>
            <a:ext cx="52167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sp>
        <p:nvSpPr>
          <p:cNvPr id="60" name="Google Shape;60;p15"/>
          <p:cNvSpPr/>
          <p:nvPr/>
        </p:nvSpPr>
        <p:spPr>
          <a:xfrm>
            <a:off x="0" y="0"/>
            <a:ext cx="9144000" cy="3993000"/>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62" name="Google Shape;62;p15"/>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63" name="Google Shape;63;p15"/>
          <p:cNvSpPr/>
          <p:nvPr/>
        </p:nvSpPr>
        <p:spPr>
          <a:xfrm>
            <a:off x="3047704" y="3992850"/>
            <a:ext cx="3047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6096271" y="3992850"/>
            <a:ext cx="3047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1" y="3992850"/>
            <a:ext cx="3047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6" name="Shape 66"/>
        <p:cNvGrpSpPr/>
        <p:nvPr/>
      </p:nvGrpSpPr>
      <p:grpSpPr>
        <a:xfrm>
          <a:off x="0" y="0"/>
          <a:ext cx="0" cy="0"/>
          <a:chOff x="0" y="0"/>
          <a:chExt cx="0" cy="0"/>
        </a:xfrm>
      </p:grpSpPr>
      <p:sp>
        <p:nvSpPr>
          <p:cNvPr id="67" name="Google Shape;67;p16"/>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68" name="Google Shape;68;p16"/>
          <p:cNvSpPr txBox="1"/>
          <p:nvPr/>
        </p:nvSpPr>
        <p:spPr>
          <a:xfrm>
            <a:off x="3593400" y="1181419"/>
            <a:ext cx="1957200" cy="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69" name="Google Shape;69;p16"/>
          <p:cNvSpPr/>
          <p:nvPr/>
        </p:nvSpPr>
        <p:spPr>
          <a:xfrm>
            <a:off x="5723283" y="1599675"/>
            <a:ext cx="17103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7434177" y="1599675"/>
            <a:ext cx="17103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0" y="1599675"/>
            <a:ext cx="17103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1710425" y="1599675"/>
            <a:ext cx="17103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7"/>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6" name="Google Shape;76;p17"/>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2" name="Google Shape;82;p18"/>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3" name="Google Shape;83;p18"/>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4" name="Google Shape;84;p18"/>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2" name="Shape 92"/>
        <p:cNvGrpSpPr/>
        <p:nvPr/>
      </p:nvGrpSpPr>
      <p:grpSpPr>
        <a:xfrm>
          <a:off x="0" y="0"/>
          <a:ext cx="0" cy="0"/>
          <a:chOff x="0" y="0"/>
          <a:chExt cx="0" cy="0"/>
        </a:xfrm>
      </p:grpSpPr>
      <p:sp>
        <p:nvSpPr>
          <p:cNvPr id="93" name="Google Shape;93;p19"/>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19"/>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9"/>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9"/>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7" name="Google Shape;97;p19"/>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7" name="Google Shape;107;p20"/>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1"/>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Clr>
                <a:srgbClr val="2185C5"/>
              </a:buClr>
              <a:buSzPts val="1400"/>
              <a:buNone/>
              <a:defRPr sz="1400">
                <a:solidFill>
                  <a:srgbClr val="2185C5"/>
                </a:solidFill>
              </a:defRPr>
            </a:lvl1pPr>
          </a:lstStyle>
          <a:p/>
        </p:txBody>
      </p:sp>
      <p:sp>
        <p:nvSpPr>
          <p:cNvPr id="117" name="Google Shape;117;p21"/>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2"/>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134" name="Shape 134"/>
        <p:cNvGrpSpPr/>
        <p:nvPr/>
      </p:nvGrpSpPr>
      <p:grpSpPr>
        <a:xfrm>
          <a:off x="0" y="0"/>
          <a:ext cx="0" cy="0"/>
          <a:chOff x="0" y="0"/>
          <a:chExt cx="0" cy="0"/>
        </a:xfrm>
      </p:grpSpPr>
      <p:sp>
        <p:nvSpPr>
          <p:cNvPr id="135" name="Google Shape;135;p23"/>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0" y="5066325"/>
            <a:ext cx="893700" cy="7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893710" y="5066325"/>
            <a:ext cx="64626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93700" y="205988"/>
            <a:ext cx="6462600" cy="857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52" name="Google Shape;52;p13"/>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Font typeface="Lato"/>
              <a:buChar char="●"/>
              <a:defRPr sz="30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mukurtu.org/support" TargetMode="External"/><Relationship Id="rId4" Type="http://schemas.openxmlformats.org/officeDocument/2006/relationships/hyperlink" Target="mailto:support@mukurtu.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archives.hunaheritage.org/" TargetMode="External"/><Relationship Id="rId4" Type="http://schemas.openxmlformats.org/officeDocument/2006/relationships/hyperlink" Target="http://passamaquoddypeople.com/" TargetMode="External"/><Relationship Id="rId5" Type="http://schemas.openxmlformats.org/officeDocument/2006/relationships/hyperlink" Target="http://www.slidescarnival.com/" TargetMode="External"/><Relationship Id="rId6" Type="http://schemas.openxmlformats.org/officeDocument/2006/relationships/hyperlink" Target="http://www.webalys.com/minicons" TargetMode="External"/><Relationship Id="rId7"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ctrTitle"/>
          </p:nvPr>
        </p:nvSpPr>
        <p:spPr>
          <a:xfrm>
            <a:off x="721425" y="2838925"/>
            <a:ext cx="81537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 a First Mukurtu CMS Project</a:t>
            </a:r>
            <a:endParaRPr/>
          </a:p>
          <a:p>
            <a:pPr indent="0" lvl="0" marL="0" rtl="0" algn="l">
              <a:spcBef>
                <a:spcPts val="0"/>
              </a:spcBef>
              <a:spcAft>
                <a:spcPts val="0"/>
              </a:spcAft>
              <a:buNone/>
            </a:pPr>
            <a:r>
              <a:rPr lang="en" sz="3600">
                <a:solidFill>
                  <a:schemeClr val="dk1"/>
                </a:solidFill>
              </a:rPr>
              <a:t>Digital Stewardship Curriculum</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893700" y="206005"/>
            <a:ext cx="6462600" cy="116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Mukurtu Project Planning Worksheets</a:t>
            </a:r>
            <a:endParaRPr/>
          </a:p>
        </p:txBody>
      </p:sp>
      <p:sp>
        <p:nvSpPr>
          <p:cNvPr id="195" name="Google Shape;195;p33"/>
          <p:cNvSpPr txBox="1"/>
          <p:nvPr>
            <p:ph idx="1" type="body"/>
          </p:nvPr>
        </p:nvSpPr>
        <p:spPr>
          <a:xfrm>
            <a:off x="597925" y="1373600"/>
            <a:ext cx="7902600" cy="355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These worksheets are meant to be used at the beginning of a project, paired with Mukurtu training.</a:t>
            </a:r>
            <a:br>
              <a:rPr lang="en"/>
            </a:br>
            <a:endParaRPr sz="600"/>
          </a:p>
          <a:p>
            <a:pPr indent="-419100" lvl="0" marL="457200" rtl="0" algn="l">
              <a:spcBef>
                <a:spcPts val="600"/>
              </a:spcBef>
              <a:spcAft>
                <a:spcPts val="0"/>
              </a:spcAft>
              <a:buSzPts val="3000"/>
              <a:buChar char="●"/>
            </a:pPr>
            <a:r>
              <a:rPr lang="en"/>
              <a:t>Mukurtu CMS Project Worksheet: Part 1</a:t>
            </a:r>
            <a:endParaRPr/>
          </a:p>
          <a:p>
            <a:pPr indent="-381000" lvl="1" marL="914400" rtl="0" algn="l">
              <a:spcBef>
                <a:spcPts val="0"/>
              </a:spcBef>
              <a:spcAft>
                <a:spcPts val="0"/>
              </a:spcAft>
              <a:buSzPts val="2400"/>
              <a:buChar char="○"/>
            </a:pPr>
            <a:r>
              <a:rPr lang="en"/>
              <a:t>Initial priority setting and idea brainstorming</a:t>
            </a:r>
            <a:endParaRPr/>
          </a:p>
          <a:p>
            <a:pPr indent="-419100" lvl="0" marL="457200" rtl="0" algn="l">
              <a:spcBef>
                <a:spcPts val="0"/>
              </a:spcBef>
              <a:spcAft>
                <a:spcPts val="0"/>
              </a:spcAft>
              <a:buClr>
                <a:schemeClr val="dk1"/>
              </a:buClr>
              <a:buSzPts val="3000"/>
              <a:buChar char="●"/>
            </a:pPr>
            <a:r>
              <a:rPr lang="en">
                <a:solidFill>
                  <a:schemeClr val="dk1"/>
                </a:solidFill>
              </a:rPr>
              <a:t>Mukurtu CMS Project Worksheet: Part 2</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Defining project and exploring Mukurtu features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Mukurtu CMS Support</a:t>
            </a:r>
            <a:endParaRPr/>
          </a:p>
        </p:txBody>
      </p:sp>
      <p:sp>
        <p:nvSpPr>
          <p:cNvPr id="201" name="Google Shape;201;p34"/>
          <p:cNvSpPr txBox="1"/>
          <p:nvPr>
            <p:ph idx="1" type="body"/>
          </p:nvPr>
        </p:nvSpPr>
        <p:spPr>
          <a:xfrm>
            <a:off x="893700" y="1154900"/>
            <a:ext cx="7435800" cy="37710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u="sng">
                <a:solidFill>
                  <a:schemeClr val="hlink"/>
                </a:solidFill>
                <a:hlinkClick r:id="rId3"/>
              </a:rPr>
              <a:t>www.mukurtu.org/support</a:t>
            </a:r>
            <a:r>
              <a:rPr lang="en"/>
              <a:t>   </a:t>
            </a:r>
            <a:endParaRPr/>
          </a:p>
          <a:p>
            <a:pPr indent="-419100" lvl="0" marL="457200" rtl="0" algn="l">
              <a:spcBef>
                <a:spcPts val="0"/>
              </a:spcBef>
              <a:spcAft>
                <a:spcPts val="0"/>
              </a:spcAft>
              <a:buSzPts val="3000"/>
              <a:buChar char="●"/>
            </a:pPr>
            <a:r>
              <a:rPr lang="en"/>
              <a:t>Helpful for overviews, and detailed steps</a:t>
            </a:r>
            <a:endParaRPr/>
          </a:p>
          <a:p>
            <a:pPr indent="-419100" lvl="0" marL="457200" rtl="0" algn="l">
              <a:spcBef>
                <a:spcPts val="0"/>
              </a:spcBef>
              <a:spcAft>
                <a:spcPts val="0"/>
              </a:spcAft>
              <a:buSzPts val="3000"/>
              <a:buChar char="●"/>
            </a:pPr>
            <a:r>
              <a:rPr lang="en"/>
              <a:t>Reach out with questions or issues after checking site</a:t>
            </a:r>
            <a:endParaRPr/>
          </a:p>
          <a:p>
            <a:pPr indent="-381000" lvl="1" marL="914400" rtl="0" algn="l">
              <a:spcBef>
                <a:spcPts val="0"/>
              </a:spcBef>
              <a:spcAft>
                <a:spcPts val="0"/>
              </a:spcAft>
              <a:buSzPts val="2400"/>
              <a:buChar char="○"/>
            </a:pPr>
            <a:r>
              <a:rPr lang="en" u="sng">
                <a:solidFill>
                  <a:schemeClr val="hlink"/>
                </a:solidFill>
                <a:hlinkClick r:id="rId4"/>
              </a:rPr>
              <a:t>support@mukurtu.org</a:t>
            </a:r>
            <a:r>
              <a:rPr lang="en"/>
              <a:t> </a:t>
            </a:r>
            <a:endParaRPr/>
          </a:p>
          <a:p>
            <a:pPr indent="-419100" lvl="0" marL="457200" rtl="0" algn="l">
              <a:spcBef>
                <a:spcPts val="0"/>
              </a:spcBef>
              <a:spcAft>
                <a:spcPts val="0"/>
              </a:spcAft>
              <a:buSzPts val="3000"/>
              <a:buChar char="●"/>
            </a:pPr>
            <a:r>
              <a:rPr lang="en"/>
              <a:t>When you are confident</a:t>
            </a:r>
            <a:endParaRPr/>
          </a:p>
          <a:p>
            <a:pPr indent="-381000" lvl="1" marL="914400" rtl="0" algn="l">
              <a:spcBef>
                <a:spcPts val="0"/>
              </a:spcBef>
              <a:spcAft>
                <a:spcPts val="0"/>
              </a:spcAft>
              <a:buSzPts val="2400"/>
              <a:buChar char="○"/>
            </a:pPr>
            <a:r>
              <a:rPr lang="en"/>
              <a:t>Create your own Mukurtu manual/instructions</a:t>
            </a:r>
            <a:endParaRPr/>
          </a:p>
          <a:p>
            <a:pPr indent="-381000" lvl="1" marL="914400" rtl="0" algn="l">
              <a:spcBef>
                <a:spcPts val="0"/>
              </a:spcBef>
              <a:spcAft>
                <a:spcPts val="0"/>
              </a:spcAft>
              <a:buSzPts val="2400"/>
              <a:buChar char="○"/>
            </a:pPr>
            <a:r>
              <a:rPr lang="en"/>
              <a:t>Tailored to your website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207" name="Google Shape;207;p35"/>
          <p:cNvSpPr txBox="1"/>
          <p:nvPr>
            <p:ph idx="1" type="body"/>
          </p:nvPr>
        </p:nvSpPr>
        <p:spPr>
          <a:xfrm>
            <a:off x="893700" y="1373588"/>
            <a:ext cx="7301700" cy="3552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sz="1800"/>
              <a:t>Slides 4-6: </a:t>
            </a:r>
            <a:r>
              <a:rPr lang="en" sz="1800" u="sng">
                <a:solidFill>
                  <a:schemeClr val="hlink"/>
                </a:solidFill>
                <a:hlinkClick r:id="rId3"/>
              </a:rPr>
              <a:t>http://archives.hunaheritage.org/</a:t>
            </a:r>
            <a:r>
              <a:rPr lang="en" sz="1800"/>
              <a:t> </a:t>
            </a:r>
            <a:endParaRPr sz="1800"/>
          </a:p>
          <a:p>
            <a:pPr indent="-342900" lvl="0" marL="457200" rtl="0" algn="l">
              <a:lnSpc>
                <a:spcPct val="115000"/>
              </a:lnSpc>
              <a:spcBef>
                <a:spcPts val="0"/>
              </a:spcBef>
              <a:spcAft>
                <a:spcPts val="0"/>
              </a:spcAft>
              <a:buSzPts val="1800"/>
              <a:buChar char="●"/>
            </a:pPr>
            <a:r>
              <a:rPr lang="en" sz="1800"/>
              <a:t>Slides 7-9: </a:t>
            </a:r>
            <a:r>
              <a:rPr lang="en" sz="1800" u="sng">
                <a:solidFill>
                  <a:schemeClr val="hlink"/>
                </a:solidFill>
                <a:hlinkClick r:id="rId4"/>
              </a:rPr>
              <a:t>http://passamaquoddypeople.com/</a:t>
            </a:r>
            <a:r>
              <a:rPr lang="en" sz="1800"/>
              <a:t> </a:t>
            </a:r>
            <a:endParaRPr sz="1800"/>
          </a:p>
          <a:p>
            <a:pPr indent="-342900" lvl="0" marL="457200" rtl="0" algn="l">
              <a:lnSpc>
                <a:spcPct val="115000"/>
              </a:lnSpc>
              <a:spcBef>
                <a:spcPts val="0"/>
              </a:spcBef>
              <a:spcAft>
                <a:spcPts val="0"/>
              </a:spcAft>
              <a:buSzPts val="1800"/>
              <a:buChar char="●"/>
            </a:pPr>
            <a:r>
              <a:rPr lang="en" sz="1800"/>
              <a:t>Presentation template by </a:t>
            </a:r>
            <a:r>
              <a:rPr lang="en" sz="1800" u="sng">
                <a:hlinkClick r:id="rId5"/>
              </a:rPr>
              <a:t>SlidesCarnival</a:t>
            </a:r>
            <a:r>
              <a:rPr lang="en" sz="1800"/>
              <a:t>.</a:t>
            </a:r>
            <a:endParaRPr sz="1800"/>
          </a:p>
          <a:p>
            <a:pPr indent="-342900" lvl="0" marL="457200" rtl="0" algn="l">
              <a:lnSpc>
                <a:spcPct val="115000"/>
              </a:lnSpc>
              <a:spcBef>
                <a:spcPts val="0"/>
              </a:spcBef>
              <a:spcAft>
                <a:spcPts val="0"/>
              </a:spcAft>
              <a:buClr>
                <a:schemeClr val="dk1"/>
              </a:buClr>
              <a:buSzPts val="1800"/>
              <a:buChar char="●"/>
            </a:pPr>
            <a:r>
              <a:rPr lang="en" sz="1800" u="sng">
                <a:solidFill>
                  <a:schemeClr val="dk1"/>
                </a:solidFill>
                <a:hlinkClick r:id="rId6">
                  <a:extLst>
                    <a:ext uri="{A12FA001-AC4F-418D-AE19-62706E023703}">
                      <ahyp:hlinkClr val="tx"/>
                    </a:ext>
                  </a:extLst>
                </a:hlinkClick>
              </a:rPr>
              <a:t>Minicons</a:t>
            </a:r>
            <a:r>
              <a:rPr lang="en" sz="1800">
                <a:solidFill>
                  <a:schemeClr val="dk1"/>
                </a:solidFill>
              </a:rPr>
              <a:t> by Webalys</a:t>
            </a:r>
            <a:endParaRPr i="1" sz="1800">
              <a:solidFill>
                <a:srgbClr val="FF0000"/>
              </a:solidFill>
            </a:endParaRPr>
          </a:p>
          <a:p>
            <a:pPr indent="-342900" lvl="0" marL="457200" rtl="0" algn="l">
              <a:spcBef>
                <a:spcPts val="0"/>
              </a:spcBef>
              <a:spcAft>
                <a:spcPts val="0"/>
              </a:spcAft>
              <a:buSzPts val="1800"/>
              <a:buChar char="●"/>
            </a:pPr>
            <a:r>
              <a:rPr i="1" lang="en" sz="1800"/>
              <a:t>This template is free to use under </a:t>
            </a:r>
            <a:r>
              <a:rPr i="1" lang="en" sz="1800" u="sng">
                <a:hlinkClick r:id="rId7"/>
              </a:rPr>
              <a:t>Creative Commons Attribution license</a:t>
            </a:r>
            <a:r>
              <a:rPr i="1" lang="en" sz="1800"/>
              <a:t>.</a:t>
            </a:r>
            <a:endParaRPr sz="1800"/>
          </a:p>
          <a:p>
            <a:pPr indent="-342900" lvl="0" marL="457200" rtl="0" algn="l">
              <a:lnSpc>
                <a:spcPct val="115000"/>
              </a:lnSpc>
              <a:spcBef>
                <a:spcPts val="0"/>
              </a:spcBef>
              <a:spcAft>
                <a:spcPts val="0"/>
              </a:spcAft>
              <a:buSzPts val="1800"/>
              <a:buChar char="●"/>
            </a:pPr>
            <a:r>
              <a:rPr lang="en" sz="1800"/>
              <a:t>These slides contain changes to color scheme and content. </a:t>
            </a:r>
            <a:endParaRPr sz="1800"/>
          </a:p>
          <a:p>
            <a:pPr indent="0" lvl="0" marL="0" rtl="0" algn="l">
              <a:lnSpc>
                <a:spcPct val="115000"/>
              </a:lnSpc>
              <a:spcBef>
                <a:spcPts val="600"/>
              </a:spcBef>
              <a:spcAft>
                <a:spcPts val="0"/>
              </a:spcAft>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893700" y="210669"/>
            <a:ext cx="6462600" cy="87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Using this Resource</a:t>
            </a:r>
            <a:endParaRPr/>
          </a:p>
        </p:txBody>
      </p:sp>
      <p:sp>
        <p:nvSpPr>
          <p:cNvPr id="213" name="Google Shape;213;p36"/>
          <p:cNvSpPr txBox="1"/>
          <p:nvPr>
            <p:ph idx="1" type="body"/>
          </p:nvPr>
        </p:nvSpPr>
        <p:spPr>
          <a:xfrm>
            <a:off x="893700" y="1164734"/>
            <a:ext cx="6462600" cy="3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Mukurtu Project Planning</a:t>
            </a:r>
            <a:endParaRPr/>
          </a:p>
        </p:txBody>
      </p:sp>
      <p:sp>
        <p:nvSpPr>
          <p:cNvPr id="153" name="Google Shape;153;p25"/>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Goals and outcomes</a:t>
            </a:r>
            <a:endParaRPr/>
          </a:p>
          <a:p>
            <a:pPr indent="-419100" lvl="0" marL="457200" rtl="0" algn="l">
              <a:spcBef>
                <a:spcPts val="0"/>
              </a:spcBef>
              <a:spcAft>
                <a:spcPts val="0"/>
              </a:spcAft>
              <a:buSzPts val="3000"/>
              <a:buChar char="●"/>
            </a:pPr>
            <a:r>
              <a:rPr lang="en"/>
              <a:t>Audiences</a:t>
            </a:r>
            <a:endParaRPr/>
          </a:p>
          <a:p>
            <a:pPr indent="-419100" lvl="0" marL="457200" rtl="0" algn="l">
              <a:spcBef>
                <a:spcPts val="0"/>
              </a:spcBef>
              <a:spcAft>
                <a:spcPts val="0"/>
              </a:spcAft>
              <a:buSzPts val="3000"/>
              <a:buChar char="●"/>
            </a:pPr>
            <a:r>
              <a:rPr lang="en"/>
              <a:t>Scope</a:t>
            </a:r>
            <a:endParaRPr/>
          </a:p>
          <a:p>
            <a:pPr indent="-419100" lvl="0" marL="457200" rtl="0" algn="l">
              <a:spcBef>
                <a:spcPts val="0"/>
              </a:spcBef>
              <a:spcAft>
                <a:spcPts val="0"/>
              </a:spcAft>
              <a:buSzPts val="3000"/>
              <a:buChar char="●"/>
            </a:pPr>
            <a:r>
              <a:rPr lang="en"/>
              <a:t>Timeline</a:t>
            </a:r>
            <a:endParaRPr/>
          </a:p>
          <a:p>
            <a:pPr indent="-419100" lvl="0" marL="457200" rtl="0" algn="l">
              <a:spcBef>
                <a:spcPts val="0"/>
              </a:spcBef>
              <a:spcAft>
                <a:spcPts val="0"/>
              </a:spcAft>
              <a:buSzPts val="3000"/>
              <a:buChar char="●"/>
            </a:pPr>
            <a:r>
              <a:rPr lang="en"/>
              <a:t>Community contribution</a:t>
            </a:r>
            <a:endParaRPr/>
          </a:p>
          <a:p>
            <a:pPr indent="-419100" lvl="0" marL="457200" rtl="0" algn="l">
              <a:spcBef>
                <a:spcPts val="0"/>
              </a:spcBef>
              <a:spcAft>
                <a:spcPts val="0"/>
              </a:spcAft>
              <a:buSzPts val="3000"/>
              <a:buChar char="●"/>
            </a:pPr>
            <a:r>
              <a:rPr lang="en"/>
              <a:t>Measuring success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893700" y="206000"/>
            <a:ext cx="73854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General Mukurtu Project Ideas</a:t>
            </a:r>
            <a:endParaRPr/>
          </a:p>
        </p:txBody>
      </p:sp>
      <p:sp>
        <p:nvSpPr>
          <p:cNvPr id="159" name="Google Shape;159;p26"/>
          <p:cNvSpPr txBox="1"/>
          <p:nvPr>
            <p:ph idx="1" type="body"/>
          </p:nvPr>
        </p:nvSpPr>
        <p:spPr>
          <a:xfrm>
            <a:off x="893700" y="1063100"/>
            <a:ext cx="7990500" cy="386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2400"/>
              <a:t>Tribal Digital Stewardship Cohort Program training model</a:t>
            </a:r>
            <a:br>
              <a:rPr i="1" lang="en" sz="2400"/>
            </a:br>
            <a:endParaRPr i="1" sz="600"/>
          </a:p>
          <a:p>
            <a:pPr indent="-419100" lvl="0" marL="457200" rtl="0" algn="l">
              <a:spcBef>
                <a:spcPts val="600"/>
              </a:spcBef>
              <a:spcAft>
                <a:spcPts val="0"/>
              </a:spcAft>
              <a:buSzPts val="3000"/>
              <a:buChar char="●"/>
            </a:pPr>
            <a:r>
              <a:rPr lang="en"/>
              <a:t>One year time frame</a:t>
            </a:r>
            <a:endParaRPr/>
          </a:p>
          <a:p>
            <a:pPr indent="-419100" lvl="0" marL="457200" rtl="0" algn="l">
              <a:spcBef>
                <a:spcPts val="0"/>
              </a:spcBef>
              <a:spcAft>
                <a:spcPts val="0"/>
              </a:spcAft>
              <a:buSzPts val="3000"/>
              <a:buChar char="●"/>
            </a:pPr>
            <a:r>
              <a:rPr lang="en"/>
              <a:t>Learning Mukurtu functions, testing out skills</a:t>
            </a:r>
            <a:endParaRPr/>
          </a:p>
          <a:p>
            <a:pPr indent="-419100" lvl="0" marL="457200" rtl="0" algn="l">
              <a:spcBef>
                <a:spcPts val="0"/>
              </a:spcBef>
              <a:spcAft>
                <a:spcPts val="0"/>
              </a:spcAft>
              <a:buSzPts val="3000"/>
              <a:buChar char="●"/>
            </a:pPr>
            <a:r>
              <a:rPr lang="en"/>
              <a:t>Options for project structure</a:t>
            </a:r>
            <a:endParaRPr/>
          </a:p>
          <a:p>
            <a:pPr indent="-381000" lvl="1" marL="914400" rtl="0" algn="l">
              <a:spcBef>
                <a:spcPts val="0"/>
              </a:spcBef>
              <a:spcAft>
                <a:spcPts val="0"/>
              </a:spcAft>
              <a:buSzPts val="2400"/>
              <a:buChar char="○"/>
            </a:pPr>
            <a:r>
              <a:rPr lang="en"/>
              <a:t>One collection or group of materials</a:t>
            </a:r>
            <a:endParaRPr/>
          </a:p>
          <a:p>
            <a:pPr indent="-381000" lvl="1" marL="914400" rtl="0" algn="l">
              <a:spcBef>
                <a:spcPts val="0"/>
              </a:spcBef>
              <a:spcAft>
                <a:spcPts val="0"/>
              </a:spcAft>
              <a:buSzPts val="2400"/>
              <a:buChar char="○"/>
            </a:pPr>
            <a:r>
              <a:rPr lang="en"/>
              <a:t>Sampling of different collections/formats</a:t>
            </a:r>
            <a:endParaRPr/>
          </a:p>
          <a:p>
            <a:pPr indent="-381000" lvl="1" marL="914400" rtl="0" algn="l">
              <a:spcBef>
                <a:spcPts val="0"/>
              </a:spcBef>
              <a:spcAft>
                <a:spcPts val="0"/>
              </a:spcAft>
              <a:buSzPts val="2400"/>
              <a:buChar char="○"/>
            </a:pPr>
            <a:r>
              <a:rPr lang="en"/>
              <a:t>General website, audience, and outreach planning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0" y="0"/>
            <a:ext cx="9144001" cy="50382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8"/>
          <p:cNvPicPr preferRelativeResize="0"/>
          <p:nvPr/>
        </p:nvPicPr>
        <p:blipFill>
          <a:blip r:embed="rId3">
            <a:alphaModFix/>
          </a:blip>
          <a:stretch>
            <a:fillRect/>
          </a:stretch>
        </p:blipFill>
        <p:spPr>
          <a:xfrm>
            <a:off x="98450" y="0"/>
            <a:ext cx="8947100" cy="506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9"/>
          <p:cNvPicPr preferRelativeResize="0"/>
          <p:nvPr/>
        </p:nvPicPr>
        <p:blipFill>
          <a:blip r:embed="rId3">
            <a:alphaModFix/>
          </a:blip>
          <a:stretch>
            <a:fillRect/>
          </a:stretch>
        </p:blipFill>
        <p:spPr>
          <a:xfrm>
            <a:off x="62438" y="0"/>
            <a:ext cx="9019126" cy="5053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105313" y="0"/>
            <a:ext cx="8933376" cy="5057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47800" y="0"/>
            <a:ext cx="9048398" cy="5042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2"/>
          <p:cNvPicPr preferRelativeResize="0"/>
          <p:nvPr/>
        </p:nvPicPr>
        <p:blipFill>
          <a:blip r:embed="rId3">
            <a:alphaModFix/>
          </a:blip>
          <a:stretch>
            <a:fillRect/>
          </a:stretch>
        </p:blipFill>
        <p:spPr>
          <a:xfrm>
            <a:off x="109263" y="0"/>
            <a:ext cx="8925476" cy="5050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