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aleway"/>
      <p:regular r:id="rId23"/>
      <p:bold r:id="rId24"/>
      <p:italic r:id="rId25"/>
      <p:boldItalic r:id="rId26"/>
    </p:embeddedFont>
    <p:embeddedFont>
      <p:font typeface="Nunito"/>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Nunito-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a5fe2e065_2_93: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a5fe2e065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53377e47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3377e47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Within policies</a:t>
            </a:r>
            <a:endParaRPr/>
          </a:p>
          <a:p>
            <a:pPr indent="-298450" lvl="1" marL="914400" rtl="0" algn="l">
              <a:spcBef>
                <a:spcPts val="0"/>
              </a:spcBef>
              <a:spcAft>
                <a:spcPts val="0"/>
              </a:spcAft>
              <a:buSzPts val="1100"/>
              <a:buChar char="○"/>
            </a:pPr>
            <a:r>
              <a:rPr lang="en"/>
              <a:t>Collections development or donation guidelines - tell donors what you accept</a:t>
            </a:r>
            <a:endParaRPr/>
          </a:p>
          <a:p>
            <a:pPr indent="-298450" lvl="1" marL="914400" rtl="0" algn="l">
              <a:spcBef>
                <a:spcPts val="0"/>
              </a:spcBef>
              <a:spcAft>
                <a:spcPts val="0"/>
              </a:spcAft>
              <a:buSzPts val="1100"/>
              <a:buChar char="○"/>
            </a:pPr>
            <a:r>
              <a:rPr lang="en"/>
              <a:t>Digitization - can include the specifications and standards you follow - either generally or specifically if preferred</a:t>
            </a:r>
            <a:endParaRPr/>
          </a:p>
          <a:p>
            <a:pPr indent="-298450" lvl="1" marL="914400" rtl="0" algn="l">
              <a:spcBef>
                <a:spcPts val="0"/>
              </a:spcBef>
              <a:spcAft>
                <a:spcPts val="0"/>
              </a:spcAft>
              <a:buSzPts val="1100"/>
              <a:buChar char="○"/>
            </a:pPr>
            <a:r>
              <a:rPr lang="en"/>
              <a:t>Digital preservation - include information about normalization steps, file formats for preservation, versions of files, etc (again can be as general or as specific as is appropriate for your style of policy)</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3377e47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3377e47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Procedures are where all information about accepted file types should be documented </a:t>
            </a:r>
            <a:r>
              <a:rPr lang="en"/>
              <a:t>thoroughly</a:t>
            </a:r>
            <a:endParaRPr/>
          </a:p>
          <a:p>
            <a:pPr indent="-298450" lvl="0" marL="457200" rtl="0" algn="l">
              <a:spcBef>
                <a:spcPts val="0"/>
              </a:spcBef>
              <a:spcAft>
                <a:spcPts val="0"/>
              </a:spcAft>
              <a:buSzPts val="1100"/>
              <a:buChar char="●"/>
            </a:pPr>
            <a:r>
              <a:rPr lang="en"/>
              <a:t>Make sure any process you want to implement is explained clearly</a:t>
            </a:r>
            <a:endParaRPr/>
          </a:p>
          <a:p>
            <a:pPr indent="-298450" lvl="0" marL="457200" rtl="0" algn="l">
              <a:spcBef>
                <a:spcPts val="0"/>
              </a:spcBef>
              <a:spcAft>
                <a:spcPts val="0"/>
              </a:spcAft>
              <a:buSzPts val="1100"/>
              <a:buChar char="●"/>
            </a:pPr>
            <a:r>
              <a:rPr lang="en"/>
              <a:t>Level of detail can also vary here, but your work/reasons for normalization and ways of capture should be documented</a:t>
            </a:r>
            <a:endParaRPr/>
          </a:p>
          <a:p>
            <a:pPr indent="-298450" lvl="0" marL="457200" rtl="0" algn="l">
              <a:spcBef>
                <a:spcPts val="0"/>
              </a:spcBef>
              <a:spcAft>
                <a:spcPts val="0"/>
              </a:spcAft>
              <a:buSzPts val="1100"/>
              <a:buChar char="●"/>
            </a:pPr>
            <a:r>
              <a:rPr lang="en"/>
              <a:t>Implementing</a:t>
            </a:r>
            <a:endParaRPr/>
          </a:p>
          <a:p>
            <a:pPr indent="-298450" lvl="1" marL="914400" rtl="0" algn="l">
              <a:spcBef>
                <a:spcPts val="0"/>
              </a:spcBef>
              <a:spcAft>
                <a:spcPts val="0"/>
              </a:spcAft>
              <a:buSzPts val="1100"/>
              <a:buChar char="○"/>
            </a:pPr>
            <a:r>
              <a:rPr lang="en"/>
              <a:t>May have other instructions or training</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1a276c97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1a276c97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Tools to convert (will depend on media type)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Decide if you will need to be able to convert in bulk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Note on video - tried a few different software programs for one specific type (.webm), none of them worked! So I ended up using a browser extension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a5fe2e065_2_132: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a5fe2e065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Take 20-30 minutes and discuss with others, or reflect by yourself and take notes</a:t>
            </a:r>
            <a:endParaRPr>
              <a:solidFill>
                <a:schemeClr val="dk1"/>
              </a:solidFill>
            </a:endParaRPr>
          </a:p>
          <a:p>
            <a:pPr indent="-298450" lvl="0" marL="457200" rtl="0" algn="l">
              <a:spcBef>
                <a:spcPts val="0"/>
              </a:spcBef>
              <a:spcAft>
                <a:spcPts val="0"/>
              </a:spcAft>
              <a:buSzPts val="1100"/>
              <a:buChar char="●"/>
            </a:pPr>
            <a:r>
              <a:rPr lang="en"/>
              <a:t>What kinds of digital content do you have in your care?</a:t>
            </a:r>
            <a:endParaRPr/>
          </a:p>
          <a:p>
            <a:pPr indent="-298450" lvl="1" marL="914400" rtl="0" algn="l">
              <a:spcBef>
                <a:spcPts val="0"/>
              </a:spcBef>
              <a:spcAft>
                <a:spcPts val="0"/>
              </a:spcAft>
              <a:buSzPts val="1100"/>
              <a:buChar char="○"/>
            </a:pPr>
            <a:r>
              <a:rPr lang="en"/>
              <a:t>For example: audio files, video files, spreadsheets, word documents, outdated formats like CDs or DVDs, software or apps created specifically for your Tribe or department?</a:t>
            </a:r>
            <a:endParaRPr/>
          </a:p>
          <a:p>
            <a:pPr indent="-298450" lvl="1" marL="914400" rtl="0" algn="l">
              <a:spcBef>
                <a:spcPts val="0"/>
              </a:spcBef>
              <a:spcAft>
                <a:spcPts val="0"/>
              </a:spcAft>
              <a:buSzPts val="1100"/>
              <a:buChar char="○"/>
            </a:pPr>
            <a:r>
              <a:rPr lang="en"/>
              <a:t>Do you have any concerns about any of these formats?</a:t>
            </a:r>
            <a:endParaRPr/>
          </a:p>
          <a:p>
            <a:pPr indent="-298450" lvl="0" marL="457200" rtl="0" algn="l">
              <a:spcBef>
                <a:spcPts val="0"/>
              </a:spcBef>
              <a:spcAft>
                <a:spcPts val="0"/>
              </a:spcAft>
              <a:buSzPts val="1100"/>
              <a:buChar char="●"/>
            </a:pPr>
            <a:r>
              <a:rPr lang="en"/>
              <a:t>What </a:t>
            </a:r>
            <a:r>
              <a:rPr b="1" lang="en"/>
              <a:t>digital file formats</a:t>
            </a:r>
            <a:r>
              <a:rPr lang="en"/>
              <a:t> do you currently use and why?</a:t>
            </a:r>
            <a:endParaRPr/>
          </a:p>
          <a:p>
            <a:pPr indent="-298450" lvl="1" marL="914400" rtl="0" algn="l">
              <a:spcBef>
                <a:spcPts val="0"/>
              </a:spcBef>
              <a:spcAft>
                <a:spcPts val="0"/>
              </a:spcAft>
              <a:buSzPts val="1100"/>
              <a:buChar char="○"/>
            </a:pPr>
            <a:r>
              <a:rPr lang="en"/>
              <a:t>What are the TYPES of files</a:t>
            </a:r>
            <a:endParaRPr/>
          </a:p>
          <a:p>
            <a:pPr indent="-298450" lvl="1" marL="914400" rtl="0" algn="l">
              <a:spcBef>
                <a:spcPts val="0"/>
              </a:spcBef>
              <a:spcAft>
                <a:spcPts val="0"/>
              </a:spcAft>
              <a:buSzPts val="1100"/>
              <a:buChar char="○"/>
            </a:pPr>
            <a:r>
              <a:rPr lang="en"/>
              <a:t>Can you write up a list of all the different file types within your collection? </a:t>
            </a:r>
            <a:endParaRPr/>
          </a:p>
          <a:p>
            <a:pPr indent="-298450" lvl="1" marL="914400" rtl="0" algn="l">
              <a:spcBef>
                <a:spcPts val="0"/>
              </a:spcBef>
              <a:spcAft>
                <a:spcPts val="0"/>
              </a:spcAft>
              <a:buSzPts val="1100"/>
              <a:buChar char="○"/>
            </a:pPr>
            <a:r>
              <a:rPr lang="en"/>
              <a:t>Look at file extensions (the three characters after the filename - for example photograph.jpg)</a:t>
            </a:r>
            <a:endParaRPr/>
          </a:p>
          <a:p>
            <a:pPr indent="-298450" lvl="1" marL="914400" rtl="0" algn="l">
              <a:spcBef>
                <a:spcPts val="0"/>
              </a:spcBef>
              <a:spcAft>
                <a:spcPts val="0"/>
              </a:spcAft>
              <a:buSzPts val="1100"/>
              <a:buChar char="○"/>
            </a:pPr>
            <a:r>
              <a:rPr lang="en"/>
              <a:t>Then think about why you have or why you create different types of files.</a:t>
            </a:r>
            <a:endParaRPr/>
          </a:p>
          <a:p>
            <a:pPr indent="-298450" lvl="1" marL="914400" rtl="0" algn="l">
              <a:spcBef>
                <a:spcPts val="0"/>
              </a:spcBef>
              <a:spcAft>
                <a:spcPts val="0"/>
              </a:spcAft>
              <a:buSzPts val="1100"/>
              <a:buChar char="○"/>
            </a:pPr>
            <a:r>
              <a:rPr lang="en"/>
              <a:t>Do you follow standards? What standards?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3377e475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3377e475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a5fe2e065_2_429: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a5fe2e065_2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d3b08d0c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d3b08d0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1a276c9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1a276c9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480"/>
              </a:spcBef>
              <a:spcAft>
                <a:spcPts val="0"/>
              </a:spcAft>
              <a:buSzPts val="1100"/>
              <a:buChar char="●"/>
            </a:pPr>
            <a:r>
              <a:rPr lang="en">
                <a:solidFill>
                  <a:schemeClr val="dk1"/>
                </a:solidFill>
              </a:rPr>
              <a:t>Normalization means converting files from one format and type to another - with the new format being part of a set list of a small number of formats that are acceptable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For example, instead of having all sorts of image file types  in  a folder (.jpg, .tiff, .gif, .png) - you would go through and convert all the files to (.tiff) or whatever the standard for file types is in your department.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allows you to focus on preserving ONLY the file types on your set list, instead of any file type that gets donated or created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sure that your list of acceptable formats are in line with current standards and the ways that you do digital preservation management at your institution</a:t>
            </a:r>
            <a:endParaRPr>
              <a:solidFill>
                <a:schemeClr val="dk1"/>
              </a:solidFill>
            </a:endParaRPr>
          </a:p>
          <a:p>
            <a:pPr indent="-298450" lvl="0" marL="457200" rtl="0" algn="l">
              <a:spcBef>
                <a:spcPts val="0"/>
              </a:spcBef>
              <a:spcAft>
                <a:spcPts val="0"/>
              </a:spcAft>
              <a:buSzPts val="1100"/>
              <a:buChar char="●"/>
            </a:pPr>
            <a:r>
              <a:rPr lang="en">
                <a:solidFill>
                  <a:schemeClr val="dk1"/>
                </a:solidFill>
              </a:rPr>
              <a:t>Migration, conversion </a:t>
            </a:r>
            <a:r>
              <a:rPr lang="en">
                <a:solidFill>
                  <a:schemeClr val="dk1"/>
                </a:solidFill>
              </a:rPr>
              <a:t>and other terms may refer to similar processes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Migration sometimes refers to migrating content to a new format WHEN it becomes obsolete and not usable (or when describing copying files from old media to new storage)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Waiting and examining files on a case by case basis is time  consuming, and the risks are higher that you might not be able to recover the files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Normalization is proactive and is a step to perform on all digital content in your care once you establish how you will accomplish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53377e47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3377e47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Why?</a:t>
            </a:r>
            <a:endParaRPr/>
          </a:p>
          <a:p>
            <a:pPr indent="-298450" lvl="1" marL="914400" rtl="0" algn="l">
              <a:spcBef>
                <a:spcPts val="0"/>
              </a:spcBef>
              <a:spcAft>
                <a:spcPts val="0"/>
              </a:spcAft>
              <a:buSzPts val="1100"/>
              <a:buChar char="○"/>
            </a:pPr>
            <a:r>
              <a:rPr lang="en"/>
              <a:t>A way to manage risks of file types becoming </a:t>
            </a:r>
            <a:r>
              <a:rPr lang="en"/>
              <a:t>obsolete</a:t>
            </a:r>
            <a:r>
              <a:rPr lang="en"/>
              <a:t> or not openable </a:t>
            </a:r>
            <a:endParaRPr/>
          </a:p>
          <a:p>
            <a:pPr indent="-298450" lvl="1" marL="914400" rtl="0" algn="l">
              <a:spcBef>
                <a:spcPts val="0"/>
              </a:spcBef>
              <a:spcAft>
                <a:spcPts val="0"/>
              </a:spcAft>
              <a:buSzPts val="1100"/>
              <a:buChar char="○"/>
            </a:pPr>
            <a:r>
              <a:rPr lang="en"/>
              <a:t>Consistency and same files to work with</a:t>
            </a:r>
            <a:endParaRPr/>
          </a:p>
          <a:p>
            <a:pPr indent="-298450" lvl="0" marL="457200" rtl="0" algn="l">
              <a:spcBef>
                <a:spcPts val="0"/>
              </a:spcBef>
              <a:spcAft>
                <a:spcPts val="0"/>
              </a:spcAft>
              <a:buSzPts val="1100"/>
              <a:buChar char="●"/>
            </a:pPr>
            <a:r>
              <a:rPr lang="en"/>
              <a:t>Y</a:t>
            </a:r>
            <a:r>
              <a:rPr lang="en"/>
              <a:t>ou should have some standards picked out </a:t>
            </a:r>
            <a:endParaRPr/>
          </a:p>
          <a:p>
            <a:pPr indent="-298450" lvl="1" marL="914400" rtl="0" algn="l">
              <a:spcBef>
                <a:spcPts val="0"/>
              </a:spcBef>
              <a:spcAft>
                <a:spcPts val="0"/>
              </a:spcAft>
              <a:buSzPts val="1100"/>
              <a:buChar char="○"/>
            </a:pPr>
            <a:r>
              <a:rPr lang="en"/>
              <a:t>FADGI standards, resources at Library of Congress and professional organization websites</a:t>
            </a:r>
            <a:endParaRPr/>
          </a:p>
          <a:p>
            <a:pPr indent="-298450" lvl="1" marL="914400" rtl="0" algn="l">
              <a:spcBef>
                <a:spcPts val="0"/>
              </a:spcBef>
              <a:spcAft>
                <a:spcPts val="0"/>
              </a:spcAft>
              <a:buSzPts val="1100"/>
              <a:buChar char="○"/>
            </a:pPr>
            <a:r>
              <a:rPr lang="en"/>
              <a:t> SHN resources: Standards and Specifications Slides</a:t>
            </a:r>
            <a:endParaRPr/>
          </a:p>
          <a:p>
            <a:pPr indent="-298450" lvl="0" marL="457200" rtl="0" algn="l">
              <a:spcBef>
                <a:spcPts val="0"/>
              </a:spcBef>
              <a:spcAft>
                <a:spcPts val="0"/>
              </a:spcAft>
              <a:buSzPts val="1100"/>
              <a:buChar char="●"/>
            </a:pPr>
            <a:r>
              <a:rPr lang="en"/>
              <a:t>These standards will apply to files that come into your collections in different ways. </a:t>
            </a:r>
            <a:endParaRPr/>
          </a:p>
          <a:p>
            <a:pPr indent="-298450" lvl="0" marL="457200" rtl="0" algn="l">
              <a:spcBef>
                <a:spcPts val="0"/>
              </a:spcBef>
              <a:spcAft>
                <a:spcPts val="0"/>
              </a:spcAft>
              <a:buSzPts val="1100"/>
              <a:buChar char="●"/>
            </a:pPr>
            <a:r>
              <a:rPr lang="en"/>
              <a:t>You will have to keep up on the most sustainable formats - for national standards, but also as things change in your institution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a5fe2e065_2_114: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a5fe2e065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t>File may come in with many formats and properties - </a:t>
            </a:r>
            <a:endParaRPr/>
          </a:p>
          <a:p>
            <a:pPr indent="-298450" lvl="1" marL="914400" rtl="0" algn="l">
              <a:spcBef>
                <a:spcPts val="0"/>
              </a:spcBef>
              <a:spcAft>
                <a:spcPts val="0"/>
              </a:spcAft>
              <a:buClr>
                <a:schemeClr val="dk1"/>
              </a:buClr>
              <a:buSzPts val="1100"/>
              <a:buChar char="○"/>
            </a:pPr>
            <a:r>
              <a:rPr lang="en"/>
              <a:t>Donated and transferred files from people in your community or elsewhere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Working with donors becomes incredibly important. Easy to donate lots of unneeded or unorganized files. Sitting down with them and going through the files before or during donation will be very helpful.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Other department files that get sent to the archives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Work with department contacts to keep files to a standard</a:t>
            </a:r>
            <a:endParaRPr>
              <a:solidFill>
                <a:schemeClr val="dk1"/>
              </a:solidFill>
            </a:endParaRPr>
          </a:p>
          <a:p>
            <a:pPr indent="-298450" lvl="0" marL="457200" rtl="0" algn="l">
              <a:spcBef>
                <a:spcPts val="0"/>
              </a:spcBef>
              <a:spcAft>
                <a:spcPts val="0"/>
              </a:spcAft>
              <a:buSzPts val="1100"/>
              <a:buChar char="●"/>
            </a:pPr>
            <a:r>
              <a:rPr lang="en"/>
              <a:t>You may have many options when creating digital files through capturing new audio/video/images/text, or digitizing</a:t>
            </a:r>
            <a:endParaRPr/>
          </a:p>
          <a:p>
            <a:pPr indent="-298450" lvl="1" marL="914400" rtl="0" algn="l">
              <a:spcBef>
                <a:spcPts val="0"/>
              </a:spcBef>
              <a:spcAft>
                <a:spcPts val="0"/>
              </a:spcAft>
              <a:buSzPts val="1100"/>
              <a:buChar char="○"/>
            </a:pPr>
            <a:r>
              <a:rPr lang="en"/>
              <a:t>Will need to have standard ways of creating new files </a:t>
            </a:r>
            <a:endParaRPr/>
          </a:p>
          <a:p>
            <a:pPr indent="-298450" lvl="0" marL="457200" rtl="0" algn="l">
              <a:spcBef>
                <a:spcPts val="0"/>
              </a:spcBef>
              <a:spcAft>
                <a:spcPts val="0"/>
              </a:spcAft>
              <a:buSzPts val="1100"/>
              <a:buChar char="●"/>
            </a:pPr>
            <a:r>
              <a:rPr lang="en"/>
              <a:t>You may also find files in your own department either on a computer </a:t>
            </a:r>
            <a:endParaRPr/>
          </a:p>
          <a:p>
            <a:pPr indent="-298450" lvl="0" marL="457200" rtl="0" algn="l">
              <a:spcBef>
                <a:spcPts val="0"/>
              </a:spcBef>
              <a:spcAft>
                <a:spcPts val="0"/>
              </a:spcAft>
              <a:buSzPts val="1100"/>
              <a:buChar char="●"/>
            </a:pPr>
            <a:r>
              <a:rPr lang="en"/>
              <a:t>Or on media that is not regularly used and at risk  (for example files that were burned on CDs) - priority to retrieve off of media and copy to a new location</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53377e475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3377e475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Must take time to plan out normalization in your policies and workflows’</a:t>
            </a:r>
            <a:endParaRPr/>
          </a:p>
          <a:p>
            <a:pPr indent="-298450" lvl="0" marL="457200" rtl="0" algn="l">
              <a:spcBef>
                <a:spcPts val="0"/>
              </a:spcBef>
              <a:spcAft>
                <a:spcPts val="0"/>
              </a:spcAft>
              <a:buSzPts val="1100"/>
              <a:buChar char="●"/>
            </a:pPr>
            <a:r>
              <a:rPr lang="en"/>
              <a:t>May need to adjust and try different formats and different ways to  get a result that works best</a:t>
            </a:r>
            <a:endParaRPr/>
          </a:p>
          <a:p>
            <a:pPr indent="-298450" lvl="0" marL="457200" rtl="0" algn="l">
              <a:spcBef>
                <a:spcPts val="0"/>
              </a:spcBef>
              <a:spcAft>
                <a:spcPts val="0"/>
              </a:spcAft>
              <a:buSzPts val="1100"/>
              <a:buChar char="●"/>
            </a:pPr>
            <a:r>
              <a:rPr lang="en"/>
              <a:t>As technology changes, and you and others learn more about digital preservation, it is important to be able to adapt your normalization process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53377e475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3377e475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Proprietary file types are tied to a company, organization, or person - </a:t>
            </a:r>
            <a:endParaRPr/>
          </a:p>
          <a:p>
            <a:pPr indent="-298450" lvl="1" marL="914400" rtl="0" algn="l">
              <a:spcBef>
                <a:spcPts val="0"/>
              </a:spcBef>
              <a:spcAft>
                <a:spcPts val="0"/>
              </a:spcAft>
              <a:buSzPts val="1100"/>
              <a:buChar char="○"/>
            </a:pPr>
            <a:r>
              <a:rPr lang="en"/>
              <a:t>Can be CLOSED designed and encoded in a way that is not </a:t>
            </a:r>
            <a:r>
              <a:rPr lang="en"/>
              <a:t>transparent</a:t>
            </a:r>
            <a:r>
              <a:rPr lang="en"/>
              <a:t> or openly documented to protect trade secrets (i.e. the specifications of the file type are not publically available)</a:t>
            </a:r>
            <a:endParaRPr/>
          </a:p>
          <a:p>
            <a:pPr indent="-298450" lvl="1" marL="914400" rtl="0" algn="l">
              <a:spcBef>
                <a:spcPts val="0"/>
              </a:spcBef>
              <a:spcAft>
                <a:spcPts val="0"/>
              </a:spcAft>
              <a:buSzPts val="1100"/>
              <a:buChar char="○"/>
            </a:pPr>
            <a:r>
              <a:rPr lang="en"/>
              <a:t>Proprietary</a:t>
            </a:r>
            <a:r>
              <a:rPr lang="en"/>
              <a:t> formats are within the company/organizations control</a:t>
            </a:r>
            <a:endParaRPr/>
          </a:p>
          <a:p>
            <a:pPr indent="-298450" lvl="1" marL="914400" rtl="0" algn="l">
              <a:spcBef>
                <a:spcPts val="0"/>
              </a:spcBef>
              <a:spcAft>
                <a:spcPts val="0"/>
              </a:spcAft>
              <a:buSzPts val="1100"/>
              <a:buChar char="○"/>
            </a:pPr>
            <a:r>
              <a:rPr lang="en"/>
              <a:t>Proprietary formats sometimes require special software to open, which might cost money</a:t>
            </a:r>
            <a:endParaRPr/>
          </a:p>
          <a:p>
            <a:pPr indent="-298450" lvl="1" marL="914400" rtl="0" algn="l">
              <a:spcBef>
                <a:spcPts val="0"/>
              </a:spcBef>
              <a:spcAft>
                <a:spcPts val="0"/>
              </a:spcAft>
              <a:buSzPts val="1100"/>
              <a:buChar char="○"/>
            </a:pPr>
            <a:r>
              <a:rPr lang="en"/>
              <a:t>Can also be OPEN proprietary formats, or formats in between</a:t>
            </a:r>
            <a:endParaRPr/>
          </a:p>
          <a:p>
            <a:pPr indent="-298450" lvl="1" marL="914400" rtl="0" algn="l">
              <a:spcBef>
                <a:spcPts val="0"/>
              </a:spcBef>
              <a:spcAft>
                <a:spcPts val="0"/>
              </a:spcAft>
              <a:buSzPts val="1100"/>
              <a:buChar char="○"/>
            </a:pPr>
            <a:r>
              <a:rPr lang="en"/>
              <a:t>For example if using Adobe Photoshop, you can save a .psd file - this is a POOR choice for format for digital preservation, because </a:t>
            </a:r>
            <a:endParaRPr/>
          </a:p>
          <a:p>
            <a:pPr indent="-298450" lvl="0" marL="457200" rtl="0" algn="l">
              <a:spcBef>
                <a:spcPts val="0"/>
              </a:spcBef>
              <a:spcAft>
                <a:spcPts val="0"/>
              </a:spcAft>
              <a:buSzPts val="1100"/>
              <a:buChar char="●"/>
            </a:pPr>
            <a:r>
              <a:rPr lang="en"/>
              <a:t>Open formats (non-proprietary) should be used in most cases</a:t>
            </a:r>
            <a:endParaRPr/>
          </a:p>
          <a:p>
            <a:pPr indent="-298450" lvl="0" marL="457200" rtl="0" algn="l">
              <a:spcBef>
                <a:spcPts val="0"/>
              </a:spcBef>
              <a:spcAft>
                <a:spcPts val="0"/>
              </a:spcAft>
              <a:buSzPts val="1100"/>
              <a:buChar char="●"/>
            </a:pPr>
            <a:r>
              <a:rPr lang="en"/>
              <a:t>Do some research to make sure file formats are well supported and won’t be unusable any time soon</a:t>
            </a:r>
            <a:endParaRPr/>
          </a:p>
          <a:p>
            <a:pPr indent="-298450" lvl="0" marL="457200" rtl="0" algn="l">
              <a:spcBef>
                <a:spcPts val="0"/>
              </a:spcBef>
              <a:spcAft>
                <a:spcPts val="0"/>
              </a:spcAft>
              <a:buSzPts val="1100"/>
              <a:buChar char="●"/>
            </a:pPr>
            <a:r>
              <a:rPr lang="en"/>
              <a:t>Uncompressed file formats are *always* the preferred compression - all possible data is preserved</a:t>
            </a:r>
            <a:endParaRPr/>
          </a:p>
          <a:p>
            <a:pPr indent="-298450" lvl="1" marL="914400" rtl="0" algn="l">
              <a:spcBef>
                <a:spcPts val="0"/>
              </a:spcBef>
              <a:spcAft>
                <a:spcPts val="0"/>
              </a:spcAft>
              <a:buSzPts val="1100"/>
              <a:buChar char="○"/>
            </a:pPr>
            <a:r>
              <a:rPr lang="en"/>
              <a:t>Sometimes video files are much too large to store as uncompressed, so a file format that uses *lossless* compression should be used (never lossy)</a:t>
            </a:r>
            <a:endParaRPr/>
          </a:p>
          <a:p>
            <a:pPr indent="-298450" lvl="0" marL="457200" rtl="0" algn="l">
              <a:spcBef>
                <a:spcPts val="0"/>
              </a:spcBef>
              <a:spcAft>
                <a:spcPts val="0"/>
              </a:spcAft>
              <a:buSzPts val="1100"/>
              <a:buChar char="●"/>
            </a:pPr>
            <a:r>
              <a:rPr lang="en"/>
              <a:t>Finally, make sure you understand the software needed to open files, render, edit, and any other necessary functions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1a276c9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1a276c9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Example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Image files can come in many different varieties (and often do!)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 a workflow at Washington State University (informed by FADGI guidelines) we would convert files to to TIFFs for preservation, then JPEGs for access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Always paying attention to</a:t>
            </a:r>
            <a:r>
              <a:rPr lang="en">
                <a:solidFill>
                  <a:schemeClr val="dk1"/>
                </a:solidFill>
              </a:rPr>
              <a:t> quality standards (not just the extension, other factors)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1a276c9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1a276c9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Documents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PDF/A is an ISO-standardized version of the Portable Document Format (PDF) specialized for use in the archiving and long-term preservation of electronic documents. PDF/A differs from PDF by prohibiting features unsuitable for long-term archiving, such as font linking (as opposed to font embedding) and encryption.[1] The ISO requirements for PDF/A file viewers include color management guidelines, support for embedded fonts, and a user interface for reading embedded annotations.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PDF/A is suitable for archiving and long term preservation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Things that you don’t need users to interact with, only view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include embedded metadata, save fonts along with files (rather than the option for linked fonts in a regular PDF)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53377e475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3377e475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you can encourage use of acceptable file formats at all levels, you may decrease the files that need to be normalized</a:t>
            </a:r>
            <a:endParaRPr/>
          </a:p>
          <a:p>
            <a:pPr indent="-298450" lvl="0" marL="457200" rtl="0" algn="l">
              <a:spcBef>
                <a:spcPts val="0"/>
              </a:spcBef>
              <a:spcAft>
                <a:spcPts val="0"/>
              </a:spcAft>
              <a:buSzPts val="1100"/>
              <a:buChar char="●"/>
            </a:pPr>
            <a:r>
              <a:rPr lang="en"/>
              <a:t>To do these proactive steps </a:t>
            </a:r>
            <a:endParaRPr/>
          </a:p>
          <a:p>
            <a:pPr indent="-298450" lvl="1" marL="914400" rtl="0" algn="l">
              <a:spcBef>
                <a:spcPts val="0"/>
              </a:spcBef>
              <a:spcAft>
                <a:spcPts val="0"/>
              </a:spcAft>
              <a:buSzPts val="1100"/>
              <a:buChar char="○"/>
            </a:pPr>
            <a:r>
              <a:rPr lang="en"/>
              <a:t>Write policies and </a:t>
            </a:r>
            <a:r>
              <a:rPr lang="en"/>
              <a:t>procedures to include acceptable formats</a:t>
            </a:r>
            <a:endParaRPr/>
          </a:p>
          <a:p>
            <a:pPr indent="-298450" lvl="1" marL="914400" rtl="0" algn="l">
              <a:spcBef>
                <a:spcPts val="0"/>
              </a:spcBef>
              <a:spcAft>
                <a:spcPts val="0"/>
              </a:spcAft>
              <a:buSzPts val="1100"/>
              <a:buChar char="○"/>
            </a:pPr>
            <a:r>
              <a:rPr lang="en"/>
              <a:t>Educate donors about why they should be donating their highest quality, uncompressed digital files</a:t>
            </a:r>
            <a:endParaRPr/>
          </a:p>
          <a:p>
            <a:pPr indent="-298450" lvl="1" marL="914400" rtl="0" algn="l">
              <a:spcBef>
                <a:spcPts val="0"/>
              </a:spcBef>
              <a:spcAft>
                <a:spcPts val="0"/>
              </a:spcAft>
              <a:buSzPts val="1100"/>
              <a:buChar char="○"/>
            </a:pPr>
            <a:r>
              <a:rPr lang="en"/>
              <a:t>Educate internally - make sure your staff is trained</a:t>
            </a:r>
            <a:r>
              <a:rPr lang="en"/>
              <a:t> </a:t>
            </a:r>
            <a:endParaRPr/>
          </a:p>
          <a:p>
            <a:pPr indent="-298450" lvl="2" marL="1371600" rtl="0" algn="l">
              <a:spcBef>
                <a:spcPts val="0"/>
              </a:spcBef>
              <a:spcAft>
                <a:spcPts val="0"/>
              </a:spcAft>
              <a:buSzPts val="1100"/>
              <a:buChar char="■"/>
            </a:pPr>
            <a:r>
              <a:rPr lang="en"/>
              <a:t>When creating digital files</a:t>
            </a:r>
            <a:endParaRPr/>
          </a:p>
          <a:p>
            <a:pPr indent="-298450" lvl="2" marL="1371600" rtl="0" algn="l">
              <a:spcBef>
                <a:spcPts val="0"/>
              </a:spcBef>
              <a:spcAft>
                <a:spcPts val="0"/>
              </a:spcAft>
              <a:buSzPts val="1100"/>
              <a:buChar char="■"/>
            </a:pPr>
            <a:r>
              <a:rPr lang="en"/>
              <a:t>Also for normalization steps before a project specifically calls for it</a:t>
            </a:r>
            <a:endParaRPr/>
          </a:p>
          <a:p>
            <a:pPr indent="-298450" lvl="0" marL="457200" rtl="0" algn="l">
              <a:spcBef>
                <a:spcPts val="0"/>
              </a:spcBef>
              <a:spcAft>
                <a:spcPts val="0"/>
              </a:spcAft>
              <a:buSzPts val="1100"/>
              <a:buChar char="●"/>
            </a:pPr>
            <a:r>
              <a:rPr lang="en"/>
              <a:t>However, you can’t catch everything before it is created or accessioned - which is the reason for creating a normalization process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21425" y="2838935"/>
            <a:ext cx="5216700" cy="1159773"/>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p:txBody>
      </p:sp>
      <p:sp>
        <p:nvSpPr>
          <p:cNvPr id="55" name="Google Shape;55;p14"/>
          <p:cNvSpPr/>
          <p:nvPr/>
        </p:nvSpPr>
        <p:spPr>
          <a:xfrm>
            <a:off x="5938246" y="2533163"/>
            <a:ext cx="7218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6659861" y="2533163"/>
            <a:ext cx="7218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1" y="2533163"/>
            <a:ext cx="7218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21425" y="2533163"/>
            <a:ext cx="52167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sp>
        <p:nvSpPr>
          <p:cNvPr id="60" name="Google Shape;60;p15"/>
          <p:cNvSpPr/>
          <p:nvPr/>
        </p:nvSpPr>
        <p:spPr>
          <a:xfrm>
            <a:off x="0" y="0"/>
            <a:ext cx="9144000" cy="3992932"/>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ctrTitle"/>
          </p:nvPr>
        </p:nvSpPr>
        <p:spPr>
          <a:xfrm>
            <a:off x="685800" y="1583342"/>
            <a:ext cx="7772400" cy="1159773"/>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62" name="Google Shape;62;p15"/>
          <p:cNvSpPr txBox="1"/>
          <p:nvPr>
            <p:ph idx="1" type="subTitle"/>
          </p:nvPr>
        </p:nvSpPr>
        <p:spPr>
          <a:xfrm>
            <a:off x="685800" y="2840053"/>
            <a:ext cx="7772400" cy="784841"/>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63" name="Google Shape;63;p15"/>
          <p:cNvSpPr/>
          <p:nvPr/>
        </p:nvSpPr>
        <p:spPr>
          <a:xfrm>
            <a:off x="3047704" y="3992850"/>
            <a:ext cx="3047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6096271" y="3992850"/>
            <a:ext cx="3047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1" y="3992850"/>
            <a:ext cx="3047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6" name="Shape 66"/>
        <p:cNvGrpSpPr/>
        <p:nvPr/>
      </p:nvGrpSpPr>
      <p:grpSpPr>
        <a:xfrm>
          <a:off x="0" y="0"/>
          <a:ext cx="0" cy="0"/>
          <a:chOff x="0" y="0"/>
          <a:chExt cx="0" cy="0"/>
        </a:xfrm>
      </p:grpSpPr>
      <p:sp>
        <p:nvSpPr>
          <p:cNvPr id="67" name="Google Shape;67;p16"/>
          <p:cNvSpPr txBox="1"/>
          <p:nvPr>
            <p:ph idx="1" type="body"/>
          </p:nvPr>
        </p:nvSpPr>
        <p:spPr>
          <a:xfrm>
            <a:off x="1710425" y="2161800"/>
            <a:ext cx="5723700" cy="819818"/>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68" name="Google Shape;68;p16"/>
          <p:cNvSpPr txBox="1"/>
          <p:nvPr/>
        </p:nvSpPr>
        <p:spPr>
          <a:xfrm>
            <a:off x="3593400" y="1181419"/>
            <a:ext cx="1957200" cy="65352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7ABBC"/>
                </a:solidFill>
              </a:rPr>
              <a:t>“</a:t>
            </a:r>
            <a:endParaRPr b="1" sz="9600">
              <a:solidFill>
                <a:srgbClr val="97ABBC"/>
              </a:solidFill>
            </a:endParaRPr>
          </a:p>
        </p:txBody>
      </p:sp>
      <p:sp>
        <p:nvSpPr>
          <p:cNvPr id="69" name="Google Shape;69;p16"/>
          <p:cNvSpPr/>
          <p:nvPr/>
        </p:nvSpPr>
        <p:spPr>
          <a:xfrm>
            <a:off x="5723283" y="1599675"/>
            <a:ext cx="17103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7434177" y="1599675"/>
            <a:ext cx="17103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0" y="1599675"/>
            <a:ext cx="17103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1710425" y="1599675"/>
            <a:ext cx="17103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3" name="Shape 73"/>
        <p:cNvGrpSpPr/>
        <p:nvPr/>
      </p:nvGrpSpPr>
      <p:grpSpPr>
        <a:xfrm>
          <a:off x="0" y="0"/>
          <a:ext cx="0" cy="0"/>
          <a:chOff x="0" y="0"/>
          <a:chExt cx="0" cy="0"/>
        </a:xfrm>
      </p:grpSpPr>
      <p:sp>
        <p:nvSpPr>
          <p:cNvPr id="74" name="Google Shape;74;p17"/>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5" name="Google Shape;75;p17"/>
          <p:cNvSpPr txBox="1"/>
          <p:nvPr>
            <p:ph idx="1" type="body"/>
          </p:nvPr>
        </p:nvSpPr>
        <p:spPr>
          <a:xfrm>
            <a:off x="893700" y="1373588"/>
            <a:ext cx="6462600" cy="355234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6" name="Google Shape;76;p17"/>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0" name="Shape 80"/>
        <p:cNvGrpSpPr/>
        <p:nvPr/>
      </p:nvGrpSpPr>
      <p:grpSpPr>
        <a:xfrm>
          <a:off x="0" y="0"/>
          <a:ext cx="0" cy="0"/>
          <a:chOff x="0" y="0"/>
          <a:chExt cx="0" cy="0"/>
        </a:xfrm>
      </p:grpSpPr>
      <p:sp>
        <p:nvSpPr>
          <p:cNvPr id="81" name="Google Shape;81;p18"/>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82" name="Google Shape;82;p18"/>
          <p:cNvSpPr txBox="1"/>
          <p:nvPr>
            <p:ph idx="1" type="body"/>
          </p:nvPr>
        </p:nvSpPr>
        <p:spPr>
          <a:xfrm>
            <a:off x="893625" y="1200150"/>
            <a:ext cx="3136800" cy="3725693"/>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83" name="Google Shape;83;p18"/>
          <p:cNvSpPr txBox="1"/>
          <p:nvPr>
            <p:ph idx="2" type="body"/>
          </p:nvPr>
        </p:nvSpPr>
        <p:spPr>
          <a:xfrm>
            <a:off x="4219456" y="1200150"/>
            <a:ext cx="3136800" cy="3725693"/>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84" name="Google Shape;84;p18"/>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2" name="Shape 92"/>
        <p:cNvGrpSpPr/>
        <p:nvPr/>
      </p:nvGrpSpPr>
      <p:grpSpPr>
        <a:xfrm>
          <a:off x="0" y="0"/>
          <a:ext cx="0" cy="0"/>
          <a:chOff x="0" y="0"/>
          <a:chExt cx="0" cy="0"/>
        </a:xfrm>
      </p:grpSpPr>
      <p:sp>
        <p:nvSpPr>
          <p:cNvPr id="93" name="Google Shape;93;p19"/>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 name="Google Shape;94;p19"/>
          <p:cNvSpPr txBox="1"/>
          <p:nvPr>
            <p:ph idx="1" type="body"/>
          </p:nvPr>
        </p:nvSpPr>
        <p:spPr>
          <a:xfrm>
            <a:off x="893700" y="1200150"/>
            <a:ext cx="2371200" cy="3725693"/>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9"/>
          <p:cNvSpPr txBox="1"/>
          <p:nvPr>
            <p:ph idx="2" type="body"/>
          </p:nvPr>
        </p:nvSpPr>
        <p:spPr>
          <a:xfrm>
            <a:off x="3386404" y="1200150"/>
            <a:ext cx="2371200" cy="3725693"/>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9"/>
          <p:cNvSpPr txBox="1"/>
          <p:nvPr>
            <p:ph idx="3" type="body"/>
          </p:nvPr>
        </p:nvSpPr>
        <p:spPr>
          <a:xfrm>
            <a:off x="5879107" y="1200150"/>
            <a:ext cx="2371200" cy="3725693"/>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7" name="Google Shape;97;p19"/>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7" name="Google Shape;107;p20"/>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1"/>
          <p:cNvSpPr txBox="1"/>
          <p:nvPr>
            <p:ph idx="1" type="body"/>
          </p:nvPr>
        </p:nvSpPr>
        <p:spPr>
          <a:xfrm>
            <a:off x="893700" y="4649963"/>
            <a:ext cx="6462600" cy="350693"/>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Clr>
                <a:srgbClr val="2185C5"/>
              </a:buClr>
              <a:buSzPts val="1400"/>
              <a:buNone/>
              <a:defRPr sz="1400">
                <a:solidFill>
                  <a:srgbClr val="2185C5"/>
                </a:solidFill>
              </a:defRPr>
            </a:lvl1pPr>
          </a:lstStyle>
          <a:p/>
        </p:txBody>
      </p:sp>
      <p:sp>
        <p:nvSpPr>
          <p:cNvPr id="117" name="Google Shape;117;p21"/>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2"/>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134" name="Shape 134"/>
        <p:cNvGrpSpPr/>
        <p:nvPr/>
      </p:nvGrpSpPr>
      <p:grpSpPr>
        <a:xfrm>
          <a:off x="0" y="0"/>
          <a:ext cx="0" cy="0"/>
          <a:chOff x="0" y="0"/>
          <a:chExt cx="0" cy="0"/>
        </a:xfrm>
      </p:grpSpPr>
      <p:sp>
        <p:nvSpPr>
          <p:cNvPr id="135" name="Google Shape;135;p23"/>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0" y="5066325"/>
            <a:ext cx="893700" cy="77318"/>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893710" y="5066325"/>
            <a:ext cx="64626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600"/>
              <a:buFont typeface="Raleway"/>
              <a:buNone/>
              <a:defRPr sz="3600">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52" name="Google Shape;52;p13"/>
          <p:cNvSpPr txBox="1"/>
          <p:nvPr>
            <p:ph idx="1" type="body"/>
          </p:nvPr>
        </p:nvSpPr>
        <p:spPr>
          <a:xfrm>
            <a:off x="893700" y="1373588"/>
            <a:ext cx="6462600" cy="3552341"/>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SzPts val="3000"/>
              <a:buFont typeface="Lato"/>
              <a:buChar char="●"/>
              <a:defRPr sz="30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hyperlink" Target="https://digitalpowrr.niu.edu/" TargetMode="External"/><Relationship Id="rId4" Type="http://schemas.openxmlformats.org/officeDocument/2006/relationships/hyperlink" Target="http://digitalpreservation.ncdcr.gov/" TargetMode="External"/><Relationship Id="rId5" Type="http://schemas.openxmlformats.org/officeDocument/2006/relationships/hyperlink" Target="https://blogs.loc.gov/thesignal/" TargetMode="External"/><Relationship Id="rId6" Type="http://schemas.openxmlformats.org/officeDocument/2006/relationships/hyperlink" Target="https://qanda.digipres.org/" TargetMode="External"/><Relationship Id="rId7" Type="http://schemas.openxmlformats.org/officeDocument/2006/relationships/hyperlink" Target="http://dcponline.org" TargetMode="External"/><Relationship Id="rId8" Type="http://schemas.openxmlformats.org/officeDocument/2006/relationships/hyperlink" Target="http://ndsa.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hyperlink" Target="http://www.slidescarnival.com/" TargetMode="External"/><Relationship Id="rId4" Type="http://schemas.openxmlformats.org/officeDocument/2006/relationships/hyperlink" Target="http://www.webalys.com/minicons" TargetMode="External"/><Relationship Id="rId5" Type="http://schemas.openxmlformats.org/officeDocument/2006/relationships/hyperlink" Target="http://creativecommons.org/licenses/by/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ctrTitle"/>
          </p:nvPr>
        </p:nvSpPr>
        <p:spPr>
          <a:xfrm>
            <a:off x="721425" y="2838925"/>
            <a:ext cx="82131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Normalizing Digital Files</a:t>
            </a:r>
            <a:endParaRPr/>
          </a:p>
          <a:p>
            <a:pPr indent="0" lvl="0" marL="0" rtl="0" algn="l">
              <a:spcBef>
                <a:spcPts val="0"/>
              </a:spcBef>
              <a:spcAft>
                <a:spcPts val="0"/>
              </a:spcAft>
              <a:buNone/>
            </a:pPr>
            <a:r>
              <a:rPr lang="en" sz="3600"/>
              <a:t>Digital Stewardship Curriculum </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893700" y="206000"/>
            <a:ext cx="6843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Within Policies</a:t>
            </a:r>
            <a:endParaRPr/>
          </a:p>
        </p:txBody>
      </p:sp>
      <p:sp>
        <p:nvSpPr>
          <p:cNvPr id="217" name="Google Shape;217;p33"/>
          <p:cNvSpPr txBox="1"/>
          <p:nvPr>
            <p:ph idx="1" type="body"/>
          </p:nvPr>
        </p:nvSpPr>
        <p:spPr>
          <a:xfrm>
            <a:off x="893700" y="1226425"/>
            <a:ext cx="7212600" cy="3699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dk1"/>
              </a:buClr>
              <a:buSzPts val="3000"/>
              <a:buChar char="●"/>
            </a:pPr>
            <a:r>
              <a:rPr lang="en">
                <a:solidFill>
                  <a:schemeClr val="dk1"/>
                </a:solidFill>
              </a:rPr>
              <a:t>Include information about acceptable formats and specifications in policies</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Collections Development</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Digitization</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Digital Preservation</a:t>
            </a:r>
            <a:endParaRPr/>
          </a:p>
          <a:p>
            <a:pPr indent="-419100" lvl="0" marL="457200" rtl="0" algn="l">
              <a:spcBef>
                <a:spcPts val="0"/>
              </a:spcBef>
              <a:spcAft>
                <a:spcPts val="0"/>
              </a:spcAft>
              <a:buClr>
                <a:schemeClr val="dk1"/>
              </a:buClr>
              <a:buSzPts val="3000"/>
              <a:buChar char="●"/>
            </a:pPr>
            <a:r>
              <a:rPr lang="en">
                <a:solidFill>
                  <a:schemeClr val="dk1"/>
                </a:solidFill>
              </a:rPr>
              <a:t>Update as best practices and technology change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893700" y="206000"/>
            <a:ext cx="77478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Within Procedures and Workflows</a:t>
            </a:r>
            <a:endParaRPr/>
          </a:p>
        </p:txBody>
      </p:sp>
      <p:sp>
        <p:nvSpPr>
          <p:cNvPr id="223" name="Google Shape;223;p34"/>
          <p:cNvSpPr txBox="1"/>
          <p:nvPr>
            <p:ph idx="1" type="body"/>
          </p:nvPr>
        </p:nvSpPr>
        <p:spPr>
          <a:xfrm>
            <a:off x="893700" y="911675"/>
            <a:ext cx="6462600" cy="4014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dk1"/>
              </a:buClr>
              <a:buSzPts val="3000"/>
              <a:buChar char="●"/>
            </a:pPr>
            <a:r>
              <a:rPr lang="en">
                <a:solidFill>
                  <a:schemeClr val="dk1"/>
                </a:solidFill>
              </a:rPr>
              <a:t>First, outline:</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Normalization steps</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Capture of acceptable file formats and types</a:t>
            </a:r>
            <a:endParaRPr>
              <a:solidFill>
                <a:schemeClr val="dk1"/>
              </a:solidFill>
            </a:endParaRPr>
          </a:p>
          <a:p>
            <a:pPr indent="-419100" lvl="0" marL="457200" rtl="0" algn="l">
              <a:spcBef>
                <a:spcPts val="0"/>
              </a:spcBef>
              <a:spcAft>
                <a:spcPts val="0"/>
              </a:spcAft>
              <a:buClr>
                <a:schemeClr val="dk1"/>
              </a:buClr>
              <a:buSzPts val="3000"/>
              <a:buChar char="●"/>
            </a:pPr>
            <a:r>
              <a:rPr lang="en">
                <a:solidFill>
                  <a:schemeClr val="dk1"/>
                </a:solidFill>
              </a:rPr>
              <a:t>Day-to-day implementation</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Procedures, instructions, and workflows</a:t>
            </a:r>
            <a:endParaRPr>
              <a:solidFill>
                <a:schemeClr val="dk1"/>
              </a:solidFill>
            </a:endParaRPr>
          </a:p>
          <a:p>
            <a:pPr indent="-381000" lvl="2" marL="1371600" rtl="0" algn="l">
              <a:spcBef>
                <a:spcPts val="0"/>
              </a:spcBef>
              <a:spcAft>
                <a:spcPts val="0"/>
              </a:spcAft>
              <a:buClr>
                <a:schemeClr val="dk1"/>
              </a:buClr>
              <a:buSzPts val="2400"/>
              <a:buChar char="■"/>
            </a:pPr>
            <a:r>
              <a:rPr lang="en">
                <a:solidFill>
                  <a:schemeClr val="dk1"/>
                </a:solidFill>
              </a:rPr>
              <a:t>Creation</a:t>
            </a:r>
            <a:endParaRPr>
              <a:solidFill>
                <a:schemeClr val="dk1"/>
              </a:solidFill>
            </a:endParaRPr>
          </a:p>
          <a:p>
            <a:pPr indent="-381000" lvl="2" marL="1371600" rtl="0" algn="l">
              <a:spcBef>
                <a:spcPts val="0"/>
              </a:spcBef>
              <a:spcAft>
                <a:spcPts val="0"/>
              </a:spcAft>
              <a:buClr>
                <a:schemeClr val="dk1"/>
              </a:buClr>
              <a:buSzPts val="2400"/>
              <a:buChar char="■"/>
            </a:pPr>
            <a:r>
              <a:rPr lang="en">
                <a:solidFill>
                  <a:schemeClr val="dk1"/>
                </a:solidFill>
              </a:rPr>
              <a:t>Normalization</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Quality control, checking before preservation storage</a:t>
            </a:r>
            <a:endParaRPr>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893700" y="206000"/>
            <a:ext cx="83454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Seek Out Tools for Normalization</a:t>
            </a:r>
            <a:endParaRPr/>
          </a:p>
        </p:txBody>
      </p:sp>
      <p:sp>
        <p:nvSpPr>
          <p:cNvPr id="229" name="Google Shape;229;p35"/>
          <p:cNvSpPr txBox="1"/>
          <p:nvPr>
            <p:ph idx="1" type="body"/>
          </p:nvPr>
        </p:nvSpPr>
        <p:spPr>
          <a:xfrm>
            <a:off x="633225" y="1144450"/>
            <a:ext cx="8104200" cy="37815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Metadata and documentation </a:t>
            </a:r>
            <a:endParaRPr/>
          </a:p>
          <a:p>
            <a:pPr indent="-381000" lvl="1" marL="914400" rtl="0" algn="l">
              <a:spcBef>
                <a:spcPts val="0"/>
              </a:spcBef>
              <a:spcAft>
                <a:spcPts val="0"/>
              </a:spcAft>
              <a:buSzPts val="2400"/>
              <a:buChar char="○"/>
            </a:pPr>
            <a:r>
              <a:rPr lang="en"/>
              <a:t>Examples: Adobe Bridge, ExifTool, Data Accessioner</a:t>
            </a:r>
            <a:endParaRPr/>
          </a:p>
          <a:p>
            <a:pPr indent="-419100" lvl="0" marL="457200" rtl="0" algn="l">
              <a:spcBef>
                <a:spcPts val="0"/>
              </a:spcBef>
              <a:spcAft>
                <a:spcPts val="0"/>
              </a:spcAft>
              <a:buSzPts val="3000"/>
              <a:buChar char="●"/>
            </a:pPr>
            <a:r>
              <a:rPr lang="en"/>
              <a:t>Creation and editing software</a:t>
            </a:r>
            <a:endParaRPr/>
          </a:p>
          <a:p>
            <a:pPr indent="-381000" lvl="1" marL="914400" rtl="0" algn="l">
              <a:spcBef>
                <a:spcPts val="0"/>
              </a:spcBef>
              <a:spcAft>
                <a:spcPts val="0"/>
              </a:spcAft>
              <a:buSzPts val="2400"/>
              <a:buChar char="○"/>
            </a:pPr>
            <a:r>
              <a:rPr lang="en"/>
              <a:t>Examples: Audacity, Photoshop or GIMP, IrfanView</a:t>
            </a:r>
            <a:endParaRPr/>
          </a:p>
          <a:p>
            <a:pPr indent="-419100" lvl="0" marL="457200" rtl="0" algn="l">
              <a:spcBef>
                <a:spcPts val="0"/>
              </a:spcBef>
              <a:spcAft>
                <a:spcPts val="0"/>
              </a:spcAft>
              <a:buSzPts val="3000"/>
              <a:buChar char="●"/>
            </a:pPr>
            <a:r>
              <a:rPr lang="en"/>
              <a:t>Transcoding software, especially for a/v</a:t>
            </a:r>
            <a:endParaRPr/>
          </a:p>
          <a:p>
            <a:pPr indent="-381000" lvl="1" marL="914400" rtl="0" algn="l">
              <a:spcBef>
                <a:spcPts val="0"/>
              </a:spcBef>
              <a:spcAft>
                <a:spcPts val="0"/>
              </a:spcAft>
              <a:buSzPts val="2400"/>
              <a:buChar char="○"/>
            </a:pPr>
            <a:r>
              <a:rPr lang="en"/>
              <a:t>Examples: Handbrake, Avidemux</a:t>
            </a:r>
            <a:endParaRPr/>
          </a:p>
          <a:p>
            <a:pPr indent="-419100" lvl="0" marL="457200" rtl="0" algn="l">
              <a:spcBef>
                <a:spcPts val="0"/>
              </a:spcBef>
              <a:spcAft>
                <a:spcPts val="0"/>
              </a:spcAft>
              <a:buSzPts val="3000"/>
              <a:buChar char="●"/>
            </a:pPr>
            <a:r>
              <a:rPr lang="en"/>
              <a:t>Browser extensions, websites</a:t>
            </a:r>
            <a:endParaRPr/>
          </a:p>
          <a:p>
            <a:pPr indent="-381000" lvl="1" marL="914400" rtl="0" algn="l">
              <a:spcBef>
                <a:spcPts val="0"/>
              </a:spcBef>
              <a:spcAft>
                <a:spcPts val="0"/>
              </a:spcAft>
              <a:buSzPts val="2400"/>
              <a:buChar char="○"/>
            </a:pPr>
            <a:r>
              <a:rPr lang="en"/>
              <a:t>Be cautious if you must use non-software options</a:t>
            </a:r>
            <a:endParaRPr/>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idx="1" type="body"/>
          </p:nvPr>
        </p:nvSpPr>
        <p:spPr>
          <a:xfrm>
            <a:off x="0" y="2705513"/>
            <a:ext cx="9144000" cy="819818"/>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i="0" lang="en" sz="7200"/>
              <a:t>Discuss or Reflect</a:t>
            </a:r>
            <a:endParaRPr i="0" sz="7200"/>
          </a:p>
          <a:p>
            <a:pPr indent="-368300" lvl="0" marL="457200" rtl="0" algn="l">
              <a:spcBef>
                <a:spcPts val="600"/>
              </a:spcBef>
              <a:spcAft>
                <a:spcPts val="0"/>
              </a:spcAft>
              <a:buSzPts val="2200"/>
              <a:buChar char="●"/>
            </a:pPr>
            <a:r>
              <a:rPr i="0" lang="en" sz="2200"/>
              <a:t>What kinds of digital content do you have in your care?</a:t>
            </a:r>
            <a:endParaRPr i="0" sz="2200"/>
          </a:p>
          <a:p>
            <a:pPr indent="-368300" lvl="0" marL="457200" rtl="0" algn="l">
              <a:spcBef>
                <a:spcPts val="0"/>
              </a:spcBef>
              <a:spcAft>
                <a:spcPts val="0"/>
              </a:spcAft>
              <a:buSzPts val="2200"/>
              <a:buChar char="●"/>
            </a:pPr>
            <a:r>
              <a:rPr i="0" lang="en" sz="2200"/>
              <a:t>What digital file formats do you currently use and why?</a:t>
            </a:r>
            <a:endParaRPr i="0" sz="2200"/>
          </a:p>
          <a:p>
            <a:pPr indent="0" lvl="0" marL="0" rtl="0" algn="ctr">
              <a:spcBef>
                <a:spcPts val="600"/>
              </a:spcBef>
              <a:spcAft>
                <a:spcPts val="0"/>
              </a:spcAft>
              <a:buNone/>
            </a:pPr>
            <a:r>
              <a:t/>
            </a:r>
            <a:endParaRPr i="0" sz="2400"/>
          </a:p>
        </p:txBody>
      </p:sp>
      <p:sp>
        <p:nvSpPr>
          <p:cNvPr id="235" name="Google Shape;235;p36"/>
          <p:cNvSpPr/>
          <p:nvPr/>
        </p:nvSpPr>
        <p:spPr>
          <a:xfrm>
            <a:off x="4030925" y="1338037"/>
            <a:ext cx="1203300" cy="576205"/>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36"/>
          <p:cNvPicPr preferRelativeResize="0"/>
          <p:nvPr/>
        </p:nvPicPr>
        <p:blipFill>
          <a:blip r:embed="rId3">
            <a:alphaModFix/>
          </a:blip>
          <a:stretch>
            <a:fillRect/>
          </a:stretch>
        </p:blipFill>
        <p:spPr>
          <a:xfrm>
            <a:off x="3860500" y="1234868"/>
            <a:ext cx="1043534" cy="10435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Resources</a:t>
            </a:r>
            <a:endParaRPr/>
          </a:p>
        </p:txBody>
      </p:sp>
      <p:sp>
        <p:nvSpPr>
          <p:cNvPr id="242" name="Google Shape;242;p37"/>
          <p:cNvSpPr txBox="1"/>
          <p:nvPr>
            <p:ph idx="1" type="body"/>
          </p:nvPr>
        </p:nvSpPr>
        <p:spPr>
          <a:xfrm>
            <a:off x="893700" y="1063100"/>
            <a:ext cx="8081400" cy="3862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lang="en" sz="2400">
                <a:solidFill>
                  <a:schemeClr val="dk1"/>
                </a:solidFill>
              </a:rPr>
              <a:t>Digital POWRR </a:t>
            </a:r>
            <a:r>
              <a:rPr lang="en" sz="2400" u="sng">
                <a:solidFill>
                  <a:schemeClr val="hlink"/>
                </a:solidFill>
                <a:hlinkClick r:id="rId3"/>
              </a:rPr>
              <a:t>https://digitalpowrr.niu.edu/</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NCDCR </a:t>
            </a:r>
            <a:r>
              <a:rPr lang="en" sz="2400" u="sng">
                <a:solidFill>
                  <a:schemeClr val="hlink"/>
                </a:solidFill>
                <a:hlinkClick r:id="rId4"/>
              </a:rPr>
              <a:t>http://digitalpreservation.ncdcr.gov/</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The Signal blog </a:t>
            </a:r>
            <a:r>
              <a:rPr lang="en" sz="2400" u="sng">
                <a:solidFill>
                  <a:schemeClr val="hlink"/>
                </a:solidFill>
                <a:hlinkClick r:id="rId5"/>
              </a:rPr>
              <a:t>https://blogs.loc.gov/thesignal/</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Digital Preservation Q&amp;A </a:t>
            </a:r>
            <a:r>
              <a:rPr lang="en" sz="2400" u="sng">
                <a:solidFill>
                  <a:schemeClr val="hlink"/>
                </a:solidFill>
                <a:hlinkClick r:id="rId6"/>
              </a:rPr>
              <a:t>https://qanda.digipres.org/</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Digital Preservation Coalition </a:t>
            </a:r>
            <a:r>
              <a:rPr lang="en" sz="2400" u="sng">
                <a:solidFill>
                  <a:schemeClr val="hlink"/>
                </a:solidFill>
                <a:hlinkClick r:id="rId7"/>
              </a:rPr>
              <a:t>http://dcponline.org</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National Digital Stewardship Alliance </a:t>
            </a:r>
            <a:r>
              <a:rPr lang="en" sz="2400" u="sng">
                <a:solidFill>
                  <a:schemeClr val="hlink"/>
                </a:solidFill>
                <a:hlinkClick r:id="rId8"/>
              </a:rPr>
              <a:t>http://ndsa.org</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Sustainable Heritage Network resources</a:t>
            </a:r>
            <a:endParaRPr sz="2400"/>
          </a:p>
          <a:p>
            <a:pPr indent="-342900" lvl="1" marL="914400" rtl="0" algn="l">
              <a:spcBef>
                <a:spcPts val="0"/>
              </a:spcBef>
              <a:spcAft>
                <a:spcPts val="0"/>
              </a:spcAft>
              <a:buClr>
                <a:schemeClr val="dk1"/>
              </a:buClr>
              <a:buSzPts val="1800"/>
              <a:buChar char="○"/>
            </a:pPr>
            <a:r>
              <a:rPr lang="en" sz="1800"/>
              <a:t>Standards and Specifications Slides</a:t>
            </a:r>
            <a:endParaRPr sz="1800"/>
          </a:p>
          <a:p>
            <a:pPr indent="-342900" lvl="1" marL="914400" rtl="0" algn="l">
              <a:spcBef>
                <a:spcPts val="0"/>
              </a:spcBef>
              <a:spcAft>
                <a:spcPts val="0"/>
              </a:spcAft>
              <a:buSzPts val="1800"/>
              <a:buChar char="○"/>
            </a:pPr>
            <a:r>
              <a:rPr lang="en" sz="1800"/>
              <a:t>Resources related to Digital Preservation Access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248" name="Google Shape;248;p38"/>
          <p:cNvSpPr txBox="1"/>
          <p:nvPr>
            <p:ph idx="1" type="body"/>
          </p:nvPr>
        </p:nvSpPr>
        <p:spPr>
          <a:xfrm>
            <a:off x="893700" y="1373587"/>
            <a:ext cx="7301700" cy="3552341"/>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lang="en" sz="1800"/>
              <a:t>Presentation template by </a:t>
            </a:r>
            <a:r>
              <a:rPr lang="en" sz="1800" u="sng">
                <a:hlinkClick r:id="rId3"/>
              </a:rPr>
              <a:t>SlidesCarnival</a:t>
            </a:r>
            <a:r>
              <a:rPr lang="en" sz="1800"/>
              <a:t>.</a:t>
            </a:r>
            <a:endParaRPr sz="1800"/>
          </a:p>
          <a:p>
            <a:pPr indent="-342900" lvl="0" marL="457200" rtl="0" algn="l">
              <a:lnSpc>
                <a:spcPct val="115000"/>
              </a:lnSpc>
              <a:spcBef>
                <a:spcPts val="0"/>
              </a:spcBef>
              <a:spcAft>
                <a:spcPts val="0"/>
              </a:spcAft>
              <a:buClr>
                <a:schemeClr val="dk1"/>
              </a:buClr>
              <a:buSzPts val="1800"/>
              <a:buChar char="●"/>
            </a:pPr>
            <a:r>
              <a:rPr lang="en" sz="1800" u="sng">
                <a:solidFill>
                  <a:schemeClr val="dk1"/>
                </a:solidFill>
                <a:hlinkClick r:id="rId4">
                  <a:extLst>
                    <a:ext uri="{A12FA001-AC4F-418D-AE19-62706E023703}">
                      <ahyp:hlinkClr val="tx"/>
                    </a:ext>
                  </a:extLst>
                </a:hlinkClick>
              </a:rPr>
              <a:t>Minicons</a:t>
            </a:r>
            <a:r>
              <a:rPr lang="en" sz="1800">
                <a:solidFill>
                  <a:schemeClr val="dk1"/>
                </a:solidFill>
              </a:rPr>
              <a:t> by Webalys</a:t>
            </a:r>
            <a:endParaRPr i="1" sz="1800">
              <a:solidFill>
                <a:srgbClr val="FF0000"/>
              </a:solidFill>
            </a:endParaRPr>
          </a:p>
          <a:p>
            <a:pPr indent="-342900" lvl="0" marL="457200" rtl="0" algn="l">
              <a:spcBef>
                <a:spcPts val="0"/>
              </a:spcBef>
              <a:spcAft>
                <a:spcPts val="0"/>
              </a:spcAft>
              <a:buSzPts val="1800"/>
              <a:buChar char="●"/>
            </a:pPr>
            <a:r>
              <a:rPr i="1" lang="en" sz="1800"/>
              <a:t>This template is free to use under </a:t>
            </a:r>
            <a:r>
              <a:rPr i="1" lang="en" sz="1800" u="sng">
                <a:hlinkClick r:id="rId5"/>
              </a:rPr>
              <a:t>Creative Commons Attribution license</a:t>
            </a:r>
            <a:r>
              <a:rPr i="1" lang="en" sz="1800"/>
              <a:t>.</a:t>
            </a:r>
            <a:endParaRPr sz="1800"/>
          </a:p>
          <a:p>
            <a:pPr indent="-342900" lvl="0" marL="457200" rtl="0" algn="l">
              <a:lnSpc>
                <a:spcPct val="115000"/>
              </a:lnSpc>
              <a:spcBef>
                <a:spcPts val="0"/>
              </a:spcBef>
              <a:spcAft>
                <a:spcPts val="0"/>
              </a:spcAft>
              <a:buSzPts val="1800"/>
              <a:buChar char="●"/>
            </a:pPr>
            <a:r>
              <a:rPr lang="en" sz="1800"/>
              <a:t>These slides contain changes to color scheme and content. </a:t>
            </a:r>
            <a:endParaRPr sz="1800"/>
          </a:p>
          <a:p>
            <a:pPr indent="0" lvl="0" marL="0" rtl="0" algn="l">
              <a:lnSpc>
                <a:spcPct val="115000"/>
              </a:lnSpc>
              <a:spcBef>
                <a:spcPts val="600"/>
              </a:spcBef>
              <a:spcAft>
                <a:spcPts val="0"/>
              </a:spcAft>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ph type="title"/>
          </p:nvPr>
        </p:nvSpPr>
        <p:spPr>
          <a:xfrm>
            <a:off x="893700" y="210669"/>
            <a:ext cx="6462600" cy="87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Using </a:t>
            </a:r>
            <a:r>
              <a:rPr lang="en"/>
              <a:t>this Resource</a:t>
            </a:r>
            <a:endParaRPr/>
          </a:p>
        </p:txBody>
      </p:sp>
      <p:sp>
        <p:nvSpPr>
          <p:cNvPr id="254" name="Google Shape;254;p39"/>
          <p:cNvSpPr txBox="1"/>
          <p:nvPr>
            <p:ph idx="1" type="body"/>
          </p:nvPr>
        </p:nvSpPr>
        <p:spPr>
          <a:xfrm>
            <a:off x="893700" y="1164734"/>
            <a:ext cx="6462600" cy="376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 Digital Stewardship Curriculum is an Open Educational Resource created by the Center for Digital Scholarship and Curation.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presentations and resources created by the CDSC are licensed under a Creative Commons Attribution-NonCommercial-ShareAlike 4.0 license (CC BY-NC-SA). Please share, reuse, and adapt the resources and provide attribution to the Center for Digital Scholarship and Curation, Washington State University.</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893700" y="206000"/>
            <a:ext cx="7461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Normalizing</a:t>
            </a:r>
            <a:r>
              <a:rPr lang="en"/>
              <a:t>: Definition</a:t>
            </a:r>
            <a:endParaRPr/>
          </a:p>
        </p:txBody>
      </p:sp>
      <p:sp>
        <p:nvSpPr>
          <p:cNvPr id="153" name="Google Shape;153;p25"/>
          <p:cNvSpPr txBox="1"/>
          <p:nvPr>
            <p:ph idx="1" type="body"/>
          </p:nvPr>
        </p:nvSpPr>
        <p:spPr>
          <a:xfrm>
            <a:off x="893700" y="1143550"/>
            <a:ext cx="7675500" cy="3782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a:t>
            </a:r>
            <a:r>
              <a:rPr b="1" lang="en"/>
              <a:t>Normalization</a:t>
            </a:r>
            <a:r>
              <a:rPr lang="en"/>
              <a:t>” </a:t>
            </a:r>
            <a:endParaRPr/>
          </a:p>
          <a:p>
            <a:pPr indent="-381000" lvl="1" marL="914400" rtl="0" algn="l">
              <a:spcBef>
                <a:spcPts val="0"/>
              </a:spcBef>
              <a:spcAft>
                <a:spcPts val="0"/>
              </a:spcAft>
              <a:buSzPts val="2400"/>
              <a:buChar char="○"/>
            </a:pPr>
            <a:r>
              <a:rPr lang="en"/>
              <a:t>Converting digital content to certain file formats</a:t>
            </a:r>
            <a:endParaRPr/>
          </a:p>
          <a:p>
            <a:pPr indent="-381000" lvl="1" marL="914400" rtl="0" algn="l">
              <a:spcBef>
                <a:spcPts val="0"/>
              </a:spcBef>
              <a:spcAft>
                <a:spcPts val="0"/>
              </a:spcAft>
              <a:buSzPts val="2400"/>
              <a:buChar char="○"/>
            </a:pPr>
            <a:r>
              <a:rPr lang="en"/>
              <a:t>Using formats and file types that align with standards and your digital preservation process</a:t>
            </a:r>
            <a:endParaRPr/>
          </a:p>
          <a:p>
            <a:pPr indent="-381000" lvl="1" marL="914400" rtl="0" algn="l">
              <a:spcBef>
                <a:spcPts val="0"/>
              </a:spcBef>
              <a:spcAft>
                <a:spcPts val="0"/>
              </a:spcAft>
              <a:buSzPts val="2400"/>
              <a:buChar char="○"/>
            </a:pPr>
            <a:r>
              <a:rPr lang="en"/>
              <a:t>Regular activity, part of a digital preservation management strategy</a:t>
            </a:r>
            <a:endParaRPr/>
          </a:p>
          <a:p>
            <a:pPr indent="-419100" lvl="0" marL="457200" rtl="0" algn="l">
              <a:spcBef>
                <a:spcPts val="0"/>
              </a:spcBef>
              <a:spcAft>
                <a:spcPts val="0"/>
              </a:spcAft>
              <a:buSzPts val="3000"/>
              <a:buChar char="●"/>
            </a:pPr>
            <a:r>
              <a:rPr lang="en"/>
              <a:t>Other terms </a:t>
            </a:r>
            <a:endParaRPr/>
          </a:p>
          <a:p>
            <a:pPr indent="-381000" lvl="1" marL="914400" rtl="0" algn="l">
              <a:spcBef>
                <a:spcPts val="0"/>
              </a:spcBef>
              <a:spcAft>
                <a:spcPts val="0"/>
              </a:spcAft>
              <a:buSzPts val="2400"/>
              <a:buChar char="○"/>
            </a:pPr>
            <a:r>
              <a:rPr b="1" lang="en"/>
              <a:t>Migration</a:t>
            </a:r>
            <a:r>
              <a:rPr lang="en"/>
              <a:t>, </a:t>
            </a:r>
            <a:r>
              <a:rPr b="1" lang="en"/>
              <a:t>conversion</a:t>
            </a:r>
            <a:endParaRPr/>
          </a:p>
          <a:p>
            <a:pPr indent="-381000" lvl="1" marL="914400" rtl="0" algn="l">
              <a:spcBef>
                <a:spcPts val="0"/>
              </a:spcBef>
              <a:spcAft>
                <a:spcPts val="0"/>
              </a:spcAft>
              <a:buSzPts val="2400"/>
              <a:buChar char="○"/>
            </a:pPr>
            <a:r>
              <a:rPr lang="en"/>
              <a:t>Normalization is a </a:t>
            </a:r>
            <a:r>
              <a:rPr i="1" lang="en"/>
              <a:t>proactive </a:t>
            </a:r>
            <a:r>
              <a:rPr lang="en"/>
              <a:t>approach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893700" y="206000"/>
            <a:ext cx="75324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Importance for Digital Preservation</a:t>
            </a:r>
            <a:endParaRPr/>
          </a:p>
        </p:txBody>
      </p:sp>
      <p:sp>
        <p:nvSpPr>
          <p:cNvPr id="159" name="Google Shape;159;p26"/>
          <p:cNvSpPr txBox="1"/>
          <p:nvPr>
            <p:ph idx="1" type="body"/>
          </p:nvPr>
        </p:nvSpPr>
        <p:spPr>
          <a:xfrm>
            <a:off x="893700" y="1002175"/>
            <a:ext cx="7096200" cy="3923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dk1"/>
              </a:buClr>
              <a:buSzPts val="3000"/>
              <a:buChar char="●"/>
            </a:pPr>
            <a:r>
              <a:rPr lang="en">
                <a:solidFill>
                  <a:schemeClr val="dk1"/>
                </a:solidFill>
              </a:rPr>
              <a:t>Why normalize?</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Manage risk of obsolescence, other issues  </a:t>
            </a:r>
            <a:endParaRPr>
              <a:solidFill>
                <a:schemeClr val="dk1"/>
              </a:solidFill>
            </a:endParaRPr>
          </a:p>
          <a:p>
            <a:pPr indent="-381000" lvl="1" marL="914400" rtl="0" algn="l">
              <a:spcBef>
                <a:spcPts val="0"/>
              </a:spcBef>
              <a:spcAft>
                <a:spcPts val="0"/>
              </a:spcAft>
              <a:buClr>
                <a:schemeClr val="dk1"/>
              </a:buClr>
              <a:buSzPts val="2400"/>
              <a:buChar char="○"/>
            </a:pPr>
            <a:r>
              <a:rPr lang="en"/>
              <a:t>Consistent, standardized files</a:t>
            </a:r>
            <a:endParaRPr/>
          </a:p>
          <a:p>
            <a:pPr indent="-381000" lvl="1" marL="914400" rtl="0" algn="l">
              <a:spcBef>
                <a:spcPts val="0"/>
              </a:spcBef>
              <a:spcAft>
                <a:spcPts val="0"/>
              </a:spcAft>
              <a:buClr>
                <a:schemeClr val="dk1"/>
              </a:buClr>
              <a:buSzPts val="2400"/>
              <a:buChar char="○"/>
            </a:pPr>
            <a:r>
              <a:rPr lang="en"/>
              <a:t>Viewable, openable, usable into the future</a:t>
            </a:r>
            <a:endParaRPr>
              <a:solidFill>
                <a:schemeClr val="dk1"/>
              </a:solidFill>
            </a:endParaRPr>
          </a:p>
          <a:p>
            <a:pPr indent="-419100" lvl="0" marL="457200" rtl="0" algn="l">
              <a:spcBef>
                <a:spcPts val="0"/>
              </a:spcBef>
              <a:spcAft>
                <a:spcPts val="0"/>
              </a:spcAft>
              <a:buSzPts val="3000"/>
              <a:buChar char="●"/>
            </a:pPr>
            <a:r>
              <a:rPr lang="en"/>
              <a:t>Follow standards for digitization and digital preservation</a:t>
            </a:r>
            <a:endParaRPr/>
          </a:p>
          <a:p>
            <a:pPr indent="-381000" lvl="1" marL="914400" rtl="0" algn="l">
              <a:spcBef>
                <a:spcPts val="0"/>
              </a:spcBef>
              <a:spcAft>
                <a:spcPts val="0"/>
              </a:spcAft>
              <a:buSzPts val="2400"/>
              <a:buChar char="○"/>
            </a:pPr>
            <a:r>
              <a:rPr lang="en"/>
              <a:t>Plan out all file formats and types to use</a:t>
            </a:r>
            <a:endParaRPr/>
          </a:p>
          <a:p>
            <a:pPr indent="-381000" lvl="1" marL="914400" rtl="0" algn="l">
              <a:spcBef>
                <a:spcPts val="0"/>
              </a:spcBef>
              <a:spcAft>
                <a:spcPts val="0"/>
              </a:spcAft>
              <a:buSzPts val="2400"/>
              <a:buChar char="○"/>
            </a:pPr>
            <a:r>
              <a:rPr lang="en"/>
              <a:t>First step, before implementing normalization steps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893700" y="53600"/>
            <a:ext cx="7706100" cy="140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Files - </a:t>
            </a:r>
            <a:r>
              <a:rPr b="1" lang="en"/>
              <a:t>Many </a:t>
            </a:r>
            <a:r>
              <a:rPr lang="en"/>
              <a:t>File Formats from </a:t>
            </a:r>
            <a:r>
              <a:rPr b="1" lang="en"/>
              <a:t>Many </a:t>
            </a:r>
            <a:r>
              <a:rPr lang="en"/>
              <a:t>Sources</a:t>
            </a:r>
            <a:endParaRPr/>
          </a:p>
        </p:txBody>
      </p:sp>
      <p:sp>
        <p:nvSpPr>
          <p:cNvPr id="165" name="Google Shape;165;p27"/>
          <p:cNvSpPr txBox="1"/>
          <p:nvPr>
            <p:ph idx="1" type="body"/>
          </p:nvPr>
        </p:nvSpPr>
        <p:spPr>
          <a:xfrm>
            <a:off x="893700" y="1253000"/>
            <a:ext cx="7165500" cy="35208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D</a:t>
            </a:r>
            <a:r>
              <a:rPr lang="en"/>
              <a:t>onors, other departments</a:t>
            </a:r>
            <a:endParaRPr/>
          </a:p>
          <a:p>
            <a:pPr indent="-342900" lvl="1" marL="914400" rtl="0" algn="l">
              <a:spcBef>
                <a:spcPts val="0"/>
              </a:spcBef>
              <a:spcAft>
                <a:spcPts val="0"/>
              </a:spcAft>
              <a:buSzPts val="1800"/>
              <a:buChar char="○"/>
            </a:pPr>
            <a:r>
              <a:rPr lang="en" sz="1800"/>
              <a:t>Cloud storage</a:t>
            </a:r>
            <a:endParaRPr sz="1800"/>
          </a:p>
          <a:p>
            <a:pPr indent="-342900" lvl="1" marL="914400" rtl="0" algn="l">
              <a:spcBef>
                <a:spcPts val="0"/>
              </a:spcBef>
              <a:spcAft>
                <a:spcPts val="0"/>
              </a:spcAft>
              <a:buSzPts val="1800"/>
              <a:buChar char="○"/>
            </a:pPr>
            <a:r>
              <a:rPr lang="en" sz="1800"/>
              <a:t>Flash drives, hard drives</a:t>
            </a:r>
            <a:endParaRPr sz="1800"/>
          </a:p>
          <a:p>
            <a:pPr indent="-342900" lvl="1" marL="914400" rtl="0" algn="l">
              <a:spcBef>
                <a:spcPts val="0"/>
              </a:spcBef>
              <a:spcAft>
                <a:spcPts val="0"/>
              </a:spcAft>
              <a:buSzPts val="1800"/>
              <a:buChar char="○"/>
            </a:pPr>
            <a:r>
              <a:rPr lang="en" sz="1800"/>
              <a:t>Floppy disks</a:t>
            </a:r>
            <a:endParaRPr sz="1800"/>
          </a:p>
          <a:p>
            <a:pPr indent="-342900" lvl="1" marL="914400" rtl="0" algn="l">
              <a:spcBef>
                <a:spcPts val="0"/>
              </a:spcBef>
              <a:spcAft>
                <a:spcPts val="0"/>
              </a:spcAft>
              <a:buSzPts val="1800"/>
              <a:buChar char="○"/>
            </a:pPr>
            <a:r>
              <a:rPr lang="en" sz="1800"/>
              <a:t>CD-ROMs </a:t>
            </a:r>
            <a:endParaRPr sz="1800"/>
          </a:p>
          <a:p>
            <a:pPr indent="-342900" lvl="1" marL="914400" rtl="0" algn="l">
              <a:spcBef>
                <a:spcPts val="0"/>
              </a:spcBef>
              <a:spcAft>
                <a:spcPts val="0"/>
              </a:spcAft>
              <a:buSzPts val="1800"/>
              <a:buChar char="○"/>
            </a:pPr>
            <a:r>
              <a:rPr lang="en" sz="1800"/>
              <a:t>Etc.</a:t>
            </a:r>
            <a:endParaRPr sz="1800"/>
          </a:p>
          <a:p>
            <a:pPr indent="-419100" lvl="0" marL="457200" rtl="0" algn="l">
              <a:spcBef>
                <a:spcPts val="0"/>
              </a:spcBef>
              <a:spcAft>
                <a:spcPts val="0"/>
              </a:spcAft>
              <a:buSzPts val="3000"/>
              <a:buChar char="●"/>
            </a:pPr>
            <a:r>
              <a:rPr lang="en"/>
              <a:t>New digital or digitized files</a:t>
            </a:r>
            <a:endParaRPr/>
          </a:p>
          <a:p>
            <a:pPr indent="-381000" lvl="1" marL="914400" rtl="0" algn="l">
              <a:spcBef>
                <a:spcPts val="0"/>
              </a:spcBef>
              <a:spcAft>
                <a:spcPts val="0"/>
              </a:spcAft>
              <a:buSzPts val="2400"/>
              <a:buChar char="○"/>
            </a:pPr>
            <a:r>
              <a:rPr lang="en">
                <a:solidFill>
                  <a:schemeClr val="dk1"/>
                </a:solidFill>
              </a:rPr>
              <a:t>Many options available during capture</a:t>
            </a:r>
            <a:endParaRPr/>
          </a:p>
          <a:p>
            <a:pPr indent="-419100" lvl="0" marL="457200" rtl="0" algn="l">
              <a:spcBef>
                <a:spcPts val="0"/>
              </a:spcBef>
              <a:spcAft>
                <a:spcPts val="0"/>
              </a:spcAft>
              <a:buSzPts val="3000"/>
              <a:buChar char="●"/>
            </a:pPr>
            <a:r>
              <a:rPr lang="en"/>
              <a:t>Found files on computer </a:t>
            </a:r>
            <a:endParaRPr/>
          </a:p>
          <a:p>
            <a:pPr indent="-419100" lvl="0" marL="457200" rtl="0" algn="l">
              <a:spcBef>
                <a:spcPts val="0"/>
              </a:spcBef>
              <a:spcAft>
                <a:spcPts val="0"/>
              </a:spcAft>
              <a:buSzPts val="3000"/>
              <a:buChar char="●"/>
            </a:pPr>
            <a:r>
              <a:rPr lang="en"/>
              <a:t>Files </a:t>
            </a:r>
            <a:r>
              <a:rPr lang="en"/>
              <a:t>transferred</a:t>
            </a:r>
            <a:r>
              <a:rPr lang="en"/>
              <a:t> off of at risk media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893700" y="206000"/>
            <a:ext cx="74841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Considerations for Normalization</a:t>
            </a:r>
            <a:endParaRPr/>
          </a:p>
        </p:txBody>
      </p:sp>
      <p:sp>
        <p:nvSpPr>
          <p:cNvPr id="171" name="Google Shape;171;p28"/>
          <p:cNvSpPr txBox="1"/>
          <p:nvPr>
            <p:ph idx="1" type="body"/>
          </p:nvPr>
        </p:nvSpPr>
        <p:spPr>
          <a:xfrm>
            <a:off x="893700" y="1152150"/>
            <a:ext cx="7096200" cy="3773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Make time for planning</a:t>
            </a:r>
            <a:endParaRPr/>
          </a:p>
          <a:p>
            <a:pPr indent="-381000" lvl="1" marL="914400" rtl="0" algn="l">
              <a:spcBef>
                <a:spcPts val="0"/>
              </a:spcBef>
              <a:spcAft>
                <a:spcPts val="0"/>
              </a:spcAft>
              <a:buSzPts val="2400"/>
              <a:buChar char="○"/>
            </a:pPr>
            <a:r>
              <a:rPr lang="en"/>
              <a:t>Research and learning</a:t>
            </a:r>
            <a:endParaRPr/>
          </a:p>
          <a:p>
            <a:pPr indent="-381000" lvl="1" marL="914400" rtl="0" algn="l">
              <a:spcBef>
                <a:spcPts val="0"/>
              </a:spcBef>
              <a:spcAft>
                <a:spcPts val="0"/>
              </a:spcAft>
              <a:buSzPts val="2400"/>
              <a:buChar char="○"/>
            </a:pPr>
            <a:r>
              <a:rPr lang="en"/>
              <a:t>Writing policies and workflows</a:t>
            </a:r>
            <a:endParaRPr/>
          </a:p>
          <a:p>
            <a:pPr indent="-381000" lvl="1" marL="914400" rtl="0" algn="l">
              <a:spcBef>
                <a:spcPts val="0"/>
              </a:spcBef>
              <a:spcAft>
                <a:spcPts val="0"/>
              </a:spcAft>
              <a:buSzPts val="2400"/>
              <a:buChar char="○"/>
            </a:pPr>
            <a:r>
              <a:rPr lang="en"/>
              <a:t>Testing out tools</a:t>
            </a:r>
            <a:endParaRPr/>
          </a:p>
          <a:p>
            <a:pPr indent="-419100" lvl="0" marL="457200" rtl="0" algn="l">
              <a:spcBef>
                <a:spcPts val="0"/>
              </a:spcBef>
              <a:spcAft>
                <a:spcPts val="0"/>
              </a:spcAft>
              <a:buSzPts val="3000"/>
              <a:buChar char="●"/>
            </a:pPr>
            <a:r>
              <a:rPr lang="en"/>
              <a:t>Ensure your chosen file formats and processes support </a:t>
            </a:r>
            <a:r>
              <a:rPr b="1" lang="en"/>
              <a:t>digital preservation</a:t>
            </a:r>
            <a:endParaRPr b="1"/>
          </a:p>
          <a:p>
            <a:pPr indent="-419100" lvl="0" marL="457200" rtl="0" algn="l">
              <a:spcBef>
                <a:spcPts val="0"/>
              </a:spcBef>
              <a:spcAft>
                <a:spcPts val="0"/>
              </a:spcAft>
              <a:buSzPts val="3000"/>
              <a:buChar char="●"/>
            </a:pPr>
            <a:r>
              <a:rPr lang="en"/>
              <a:t>Leave space for advances in technology and changes in tools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893700" y="282200"/>
            <a:ext cx="7569300" cy="112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Criteria for Preservation Quality File Formats </a:t>
            </a:r>
            <a:endParaRPr/>
          </a:p>
        </p:txBody>
      </p:sp>
      <p:sp>
        <p:nvSpPr>
          <p:cNvPr id="177" name="Google Shape;177;p29"/>
          <p:cNvSpPr txBox="1"/>
          <p:nvPr>
            <p:ph idx="1" type="body"/>
          </p:nvPr>
        </p:nvSpPr>
        <p:spPr>
          <a:xfrm>
            <a:off x="893700" y="1449800"/>
            <a:ext cx="6894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Non-proprietary </a:t>
            </a:r>
            <a:endParaRPr/>
          </a:p>
          <a:p>
            <a:pPr indent="-419100" lvl="0" marL="457200" rtl="0" algn="l">
              <a:spcBef>
                <a:spcPts val="0"/>
              </a:spcBef>
              <a:spcAft>
                <a:spcPts val="0"/>
              </a:spcAft>
              <a:buSzPts val="3000"/>
              <a:buChar char="●"/>
            </a:pPr>
            <a:r>
              <a:rPr lang="en"/>
              <a:t>Widely supported</a:t>
            </a:r>
            <a:endParaRPr/>
          </a:p>
          <a:p>
            <a:pPr indent="-419100" lvl="0" marL="457200" rtl="0" algn="l">
              <a:spcBef>
                <a:spcPts val="0"/>
              </a:spcBef>
              <a:spcAft>
                <a:spcPts val="0"/>
              </a:spcAft>
              <a:buSzPts val="3000"/>
              <a:buChar char="●"/>
            </a:pPr>
            <a:r>
              <a:rPr lang="en"/>
              <a:t>Uncompressed if possible</a:t>
            </a:r>
            <a:endParaRPr/>
          </a:p>
          <a:p>
            <a:pPr indent="-381000" lvl="1" marL="914400" rtl="0" algn="l">
              <a:spcBef>
                <a:spcPts val="0"/>
              </a:spcBef>
              <a:spcAft>
                <a:spcPts val="0"/>
              </a:spcAft>
              <a:buSzPts val="2400"/>
              <a:buChar char="○"/>
            </a:pPr>
            <a:r>
              <a:rPr lang="en"/>
              <a:t>If necessary, lossless </a:t>
            </a:r>
            <a:r>
              <a:rPr lang="en"/>
              <a:t>is preferred </a:t>
            </a:r>
            <a:r>
              <a:rPr lang="en"/>
              <a:t>over lossy </a:t>
            </a:r>
            <a:endParaRPr/>
          </a:p>
          <a:p>
            <a:pPr indent="-419100" lvl="0" marL="457200" rtl="0" algn="l">
              <a:spcBef>
                <a:spcPts val="0"/>
              </a:spcBef>
              <a:spcAft>
                <a:spcPts val="0"/>
              </a:spcAft>
              <a:buSzPts val="3000"/>
              <a:buChar char="●"/>
            </a:pPr>
            <a:r>
              <a:rPr lang="en"/>
              <a:t>Software is available to open, edit file types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893700" y="81575"/>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Image Files</a:t>
            </a:r>
            <a:endParaRPr/>
          </a:p>
        </p:txBody>
      </p:sp>
      <p:pic>
        <p:nvPicPr>
          <p:cNvPr id="183" name="Google Shape;183;p30"/>
          <p:cNvPicPr preferRelativeResize="0"/>
          <p:nvPr/>
        </p:nvPicPr>
        <p:blipFill rotWithShape="1">
          <a:blip r:embed="rId3">
            <a:alphaModFix/>
          </a:blip>
          <a:srcRect b="67537" l="0" r="59988" t="0"/>
          <a:stretch/>
        </p:blipFill>
        <p:spPr>
          <a:xfrm>
            <a:off x="5532150" y="1636575"/>
            <a:ext cx="3159250" cy="1537925"/>
          </a:xfrm>
          <a:prstGeom prst="rect">
            <a:avLst/>
          </a:prstGeom>
          <a:noFill/>
          <a:ln>
            <a:noFill/>
          </a:ln>
        </p:spPr>
      </p:pic>
      <p:grpSp>
        <p:nvGrpSpPr>
          <p:cNvPr id="184" name="Google Shape;184;p30"/>
          <p:cNvGrpSpPr/>
          <p:nvPr/>
        </p:nvGrpSpPr>
        <p:grpSpPr>
          <a:xfrm>
            <a:off x="283877" y="1017097"/>
            <a:ext cx="3521953" cy="3556374"/>
            <a:chOff x="236600" y="1245591"/>
            <a:chExt cx="3697200" cy="3733334"/>
          </a:xfrm>
        </p:grpSpPr>
        <p:pic>
          <p:nvPicPr>
            <p:cNvPr id="185" name="Google Shape;185;p30"/>
            <p:cNvPicPr preferRelativeResize="0"/>
            <p:nvPr/>
          </p:nvPicPr>
          <p:blipFill rotWithShape="1">
            <a:blip r:embed="rId4">
              <a:alphaModFix/>
            </a:blip>
            <a:srcRect b="65072" l="39349" r="0" t="0"/>
            <a:stretch/>
          </p:blipFill>
          <p:spPr>
            <a:xfrm>
              <a:off x="236600" y="3701425"/>
              <a:ext cx="3697200" cy="1277500"/>
            </a:xfrm>
            <a:prstGeom prst="rect">
              <a:avLst/>
            </a:prstGeom>
            <a:noFill/>
            <a:ln>
              <a:noFill/>
            </a:ln>
          </p:spPr>
        </p:pic>
        <p:pic>
          <p:nvPicPr>
            <p:cNvPr id="186" name="Google Shape;186;p30"/>
            <p:cNvPicPr preferRelativeResize="0"/>
            <p:nvPr/>
          </p:nvPicPr>
          <p:blipFill rotWithShape="1">
            <a:blip r:embed="rId5">
              <a:alphaModFix/>
            </a:blip>
            <a:srcRect b="32711" l="0" r="39668" t="-831"/>
            <a:stretch/>
          </p:blipFill>
          <p:spPr>
            <a:xfrm>
              <a:off x="308574" y="1245591"/>
              <a:ext cx="3625224" cy="2455829"/>
            </a:xfrm>
            <a:prstGeom prst="rect">
              <a:avLst/>
            </a:prstGeom>
            <a:noFill/>
            <a:ln>
              <a:noFill/>
            </a:ln>
          </p:spPr>
        </p:pic>
      </p:grpSp>
      <p:sp>
        <p:nvSpPr>
          <p:cNvPr id="187" name="Google Shape;187;p30"/>
          <p:cNvSpPr/>
          <p:nvPr/>
        </p:nvSpPr>
        <p:spPr>
          <a:xfrm>
            <a:off x="4072250" y="2559488"/>
            <a:ext cx="1244700" cy="471600"/>
          </a:xfrm>
          <a:prstGeom prst="rightArrow">
            <a:avLst>
              <a:gd fmla="val 50000" name="adj1"/>
              <a:gd fmla="val 50000" name="adj2"/>
            </a:avLst>
          </a:prstGeom>
          <a:solidFill>
            <a:srgbClr val="0000FF"/>
          </a:solidFill>
          <a:ln cap="flat" cmpd="sng" w="9525">
            <a:solidFill>
              <a:srgbClr val="5353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txBox="1"/>
          <p:nvPr>
            <p:ph type="title"/>
          </p:nvPr>
        </p:nvSpPr>
        <p:spPr>
          <a:xfrm>
            <a:off x="5438550" y="3096913"/>
            <a:ext cx="17427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TIFF recommended for </a:t>
            </a:r>
            <a:r>
              <a:rPr b="1" lang="en" sz="1400"/>
              <a:t>preservation </a:t>
            </a:r>
            <a:r>
              <a:rPr lang="en" sz="1400"/>
              <a:t>copy</a:t>
            </a:r>
            <a:endParaRPr sz="1400"/>
          </a:p>
        </p:txBody>
      </p:sp>
      <p:sp>
        <p:nvSpPr>
          <p:cNvPr id="189" name="Google Shape;189;p30"/>
          <p:cNvSpPr txBox="1"/>
          <p:nvPr>
            <p:ph type="title"/>
          </p:nvPr>
        </p:nvSpPr>
        <p:spPr>
          <a:xfrm>
            <a:off x="7181250" y="3096925"/>
            <a:ext cx="16932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JPG</a:t>
            </a:r>
            <a:br>
              <a:rPr lang="en" sz="1400"/>
            </a:br>
            <a:r>
              <a:rPr lang="en" sz="1400"/>
              <a:t>recommended for </a:t>
            </a:r>
            <a:r>
              <a:rPr b="1" lang="en" sz="1400"/>
              <a:t>access </a:t>
            </a:r>
            <a:r>
              <a:rPr lang="en" sz="1400"/>
              <a:t>copy</a:t>
            </a:r>
            <a:endParaRPr sz="1400"/>
          </a:p>
        </p:txBody>
      </p:sp>
      <p:sp>
        <p:nvSpPr>
          <p:cNvPr id="190" name="Google Shape;190;p30"/>
          <p:cNvSpPr txBox="1"/>
          <p:nvPr>
            <p:ph type="title"/>
          </p:nvPr>
        </p:nvSpPr>
        <p:spPr>
          <a:xfrm>
            <a:off x="740600" y="4482100"/>
            <a:ext cx="2608500" cy="47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Variety of image file formats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893700" y="53600"/>
            <a:ext cx="60255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Document Files</a:t>
            </a:r>
            <a:endParaRPr/>
          </a:p>
        </p:txBody>
      </p:sp>
      <p:sp>
        <p:nvSpPr>
          <p:cNvPr id="196" name="Google Shape;196;p31"/>
          <p:cNvSpPr txBox="1"/>
          <p:nvPr>
            <p:ph idx="1" type="body"/>
          </p:nvPr>
        </p:nvSpPr>
        <p:spPr>
          <a:xfrm>
            <a:off x="893700" y="798050"/>
            <a:ext cx="6147300" cy="21522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PDF/A format</a:t>
            </a:r>
            <a:endParaRPr/>
          </a:p>
          <a:p>
            <a:pPr indent="-419100" lvl="0" marL="457200" rtl="0" algn="l">
              <a:spcBef>
                <a:spcPts val="0"/>
              </a:spcBef>
              <a:spcAft>
                <a:spcPts val="0"/>
              </a:spcAft>
              <a:buSzPts val="3000"/>
              <a:buChar char="●"/>
            </a:pPr>
            <a:r>
              <a:rPr lang="en"/>
              <a:t>ISO standardized version of PDF</a:t>
            </a:r>
            <a:endParaRPr/>
          </a:p>
          <a:p>
            <a:pPr indent="-419100" lvl="0" marL="457200" rtl="0" algn="l">
              <a:spcBef>
                <a:spcPts val="0"/>
              </a:spcBef>
              <a:spcAft>
                <a:spcPts val="0"/>
              </a:spcAft>
              <a:buSzPts val="3000"/>
              <a:buChar char="●"/>
            </a:pPr>
            <a:r>
              <a:rPr lang="en"/>
              <a:t>Suitable for most document files</a:t>
            </a:r>
            <a:endParaRPr/>
          </a:p>
          <a:p>
            <a:pPr indent="-419100" lvl="0" marL="457200" rtl="0" algn="l">
              <a:spcBef>
                <a:spcPts val="0"/>
              </a:spcBef>
              <a:spcAft>
                <a:spcPts val="0"/>
              </a:spcAft>
              <a:buSzPts val="3000"/>
              <a:buChar char="●"/>
            </a:pPr>
            <a:r>
              <a:rPr lang="en"/>
              <a:t>Embed metadata, fonts</a:t>
            </a:r>
            <a:endParaRPr/>
          </a:p>
        </p:txBody>
      </p:sp>
      <p:grpSp>
        <p:nvGrpSpPr>
          <p:cNvPr id="197" name="Google Shape;197;p31"/>
          <p:cNvGrpSpPr/>
          <p:nvPr/>
        </p:nvGrpSpPr>
        <p:grpSpPr>
          <a:xfrm>
            <a:off x="229338" y="3046750"/>
            <a:ext cx="8914656" cy="1240200"/>
            <a:chOff x="0" y="3921625"/>
            <a:chExt cx="9144175" cy="1240200"/>
          </a:xfrm>
        </p:grpSpPr>
        <p:pic>
          <p:nvPicPr>
            <p:cNvPr id="198" name="Google Shape;198;p31"/>
            <p:cNvPicPr preferRelativeResize="0"/>
            <p:nvPr/>
          </p:nvPicPr>
          <p:blipFill rotWithShape="1">
            <a:blip r:embed="rId3">
              <a:alphaModFix/>
            </a:blip>
            <a:srcRect b="0" l="0" r="18857" t="66593"/>
            <a:stretch/>
          </p:blipFill>
          <p:spPr>
            <a:xfrm>
              <a:off x="0" y="3921625"/>
              <a:ext cx="4946301" cy="1221875"/>
            </a:xfrm>
            <a:prstGeom prst="rect">
              <a:avLst/>
            </a:prstGeom>
            <a:noFill/>
            <a:ln>
              <a:noFill/>
            </a:ln>
          </p:spPr>
        </p:pic>
        <p:sp>
          <p:nvSpPr>
            <p:cNvPr id="199" name="Google Shape;199;p31"/>
            <p:cNvSpPr/>
            <p:nvPr/>
          </p:nvSpPr>
          <p:spPr>
            <a:xfrm>
              <a:off x="4845175" y="3921625"/>
              <a:ext cx="4299000" cy="12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a:off x="5281513" y="4454275"/>
              <a:ext cx="1244700" cy="471600"/>
            </a:xfrm>
            <a:prstGeom prst="rightArrow">
              <a:avLst>
                <a:gd fmla="val 50000" name="adj1"/>
                <a:gd fmla="val 50000" name="adj2"/>
              </a:avLst>
            </a:prstGeom>
            <a:solidFill>
              <a:srgbClr val="0000FF"/>
            </a:solidFill>
            <a:ln cap="flat" cmpd="sng" w="9525">
              <a:solidFill>
                <a:srgbClr val="5353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1" name="Google Shape;201;p31"/>
          <p:cNvPicPr preferRelativeResize="0"/>
          <p:nvPr/>
        </p:nvPicPr>
        <p:blipFill rotWithShape="1">
          <a:blip r:embed="rId3">
            <a:alphaModFix/>
          </a:blip>
          <a:srcRect b="0" l="0" r="81300" t="66593"/>
          <a:stretch/>
        </p:blipFill>
        <p:spPr>
          <a:xfrm>
            <a:off x="6976050" y="2869838"/>
            <a:ext cx="1449707" cy="1594025"/>
          </a:xfrm>
          <a:prstGeom prst="rect">
            <a:avLst/>
          </a:prstGeom>
          <a:noFill/>
          <a:ln>
            <a:noFill/>
          </a:ln>
        </p:spPr>
      </p:pic>
      <p:sp>
        <p:nvSpPr>
          <p:cNvPr id="202" name="Google Shape;202;p31"/>
          <p:cNvSpPr/>
          <p:nvPr/>
        </p:nvSpPr>
        <p:spPr>
          <a:xfrm>
            <a:off x="7070950" y="3649513"/>
            <a:ext cx="1235100" cy="411000"/>
          </a:xfrm>
          <a:prstGeom prst="roundRect">
            <a:avLst>
              <a:gd fmla="val 16667"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txBox="1"/>
          <p:nvPr/>
        </p:nvSpPr>
        <p:spPr>
          <a:xfrm>
            <a:off x="7040900" y="3579563"/>
            <a:ext cx="1265100" cy="48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PDF/A</a:t>
            </a:r>
            <a:endParaRPr b="1" sz="2400">
              <a:solidFill>
                <a:schemeClr val="lt1"/>
              </a:solidFill>
              <a:latin typeface="Nunito"/>
              <a:ea typeface="Nunito"/>
              <a:cs typeface="Nunito"/>
              <a:sym typeface="Nunito"/>
            </a:endParaRPr>
          </a:p>
        </p:txBody>
      </p:sp>
      <p:sp>
        <p:nvSpPr>
          <p:cNvPr id="204" name="Google Shape;204;p31"/>
          <p:cNvSpPr txBox="1"/>
          <p:nvPr>
            <p:ph type="title"/>
          </p:nvPr>
        </p:nvSpPr>
        <p:spPr>
          <a:xfrm>
            <a:off x="159525" y="4321400"/>
            <a:ext cx="5190000" cy="31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Variety of document, spreadsheet, and presentation formats</a:t>
            </a:r>
            <a:endParaRPr sz="1400"/>
          </a:p>
        </p:txBody>
      </p:sp>
      <p:sp>
        <p:nvSpPr>
          <p:cNvPr id="205" name="Google Shape;205;p31"/>
          <p:cNvSpPr txBox="1"/>
          <p:nvPr>
            <p:ph type="title"/>
          </p:nvPr>
        </p:nvSpPr>
        <p:spPr>
          <a:xfrm>
            <a:off x="6668500" y="4490775"/>
            <a:ext cx="2220000" cy="48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PDF/A </a:t>
            </a:r>
            <a:r>
              <a:rPr lang="en" sz="1400"/>
              <a:t>recommended for </a:t>
            </a:r>
            <a:r>
              <a:rPr b="1" lang="en" sz="1400"/>
              <a:t>preservation </a:t>
            </a:r>
            <a:r>
              <a:rPr lang="en" sz="1400"/>
              <a:t>copy</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893700" y="1297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Proactive, Preventative Steps</a:t>
            </a:r>
            <a:endParaRPr/>
          </a:p>
        </p:txBody>
      </p:sp>
      <p:sp>
        <p:nvSpPr>
          <p:cNvPr id="211" name="Google Shape;211;p32"/>
          <p:cNvSpPr txBox="1"/>
          <p:nvPr>
            <p:ph idx="1" type="body"/>
          </p:nvPr>
        </p:nvSpPr>
        <p:spPr>
          <a:xfrm>
            <a:off x="893700" y="889775"/>
            <a:ext cx="7918500" cy="39600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Write policies/procedures to include</a:t>
            </a:r>
            <a:endParaRPr/>
          </a:p>
          <a:p>
            <a:pPr indent="-381000" lvl="1" marL="914400" rtl="0" algn="l">
              <a:spcBef>
                <a:spcPts val="0"/>
              </a:spcBef>
              <a:spcAft>
                <a:spcPts val="0"/>
              </a:spcAft>
              <a:buSzPts val="2400"/>
              <a:buChar char="○"/>
            </a:pPr>
            <a:r>
              <a:rPr lang="en"/>
              <a:t>Digital file specifications</a:t>
            </a:r>
            <a:endParaRPr/>
          </a:p>
          <a:p>
            <a:pPr indent="-381000" lvl="1" marL="914400" rtl="0" algn="l">
              <a:spcBef>
                <a:spcPts val="0"/>
              </a:spcBef>
              <a:spcAft>
                <a:spcPts val="0"/>
              </a:spcAft>
              <a:buSzPts val="2400"/>
              <a:buChar char="○"/>
            </a:pPr>
            <a:r>
              <a:rPr lang="en"/>
              <a:t>Add within procedures </a:t>
            </a:r>
            <a:endParaRPr/>
          </a:p>
          <a:p>
            <a:pPr indent="-419100" lvl="0" marL="457200" rtl="0" algn="l">
              <a:spcBef>
                <a:spcPts val="0"/>
              </a:spcBef>
              <a:spcAft>
                <a:spcPts val="0"/>
              </a:spcAft>
              <a:buSzPts val="3000"/>
              <a:buChar char="●"/>
            </a:pPr>
            <a:r>
              <a:rPr lang="en"/>
              <a:t>E</a:t>
            </a:r>
            <a:r>
              <a:rPr lang="en"/>
              <a:t>ducate e</a:t>
            </a:r>
            <a:r>
              <a:rPr lang="en"/>
              <a:t>xternally </a:t>
            </a:r>
            <a:endParaRPr/>
          </a:p>
          <a:p>
            <a:pPr indent="-381000" lvl="1" marL="914400" rtl="0" algn="l">
              <a:spcBef>
                <a:spcPts val="0"/>
              </a:spcBef>
              <a:spcAft>
                <a:spcPts val="0"/>
              </a:spcAft>
              <a:buSzPts val="2400"/>
              <a:buChar char="○"/>
            </a:pPr>
            <a:r>
              <a:rPr lang="en"/>
              <a:t>Work with donors and colleagues to follow your preferred specifications (before donation)</a:t>
            </a:r>
            <a:endParaRPr/>
          </a:p>
          <a:p>
            <a:pPr indent="-419100" lvl="0" marL="457200" rtl="0" algn="l">
              <a:spcBef>
                <a:spcPts val="0"/>
              </a:spcBef>
              <a:spcAft>
                <a:spcPts val="0"/>
              </a:spcAft>
              <a:buSzPts val="3000"/>
              <a:buChar char="●"/>
            </a:pPr>
            <a:r>
              <a:rPr lang="en">
                <a:solidFill>
                  <a:schemeClr val="dk1"/>
                </a:solidFill>
              </a:rPr>
              <a:t>Train and manage </a:t>
            </a:r>
            <a:r>
              <a:rPr lang="en"/>
              <a:t>i</a:t>
            </a:r>
            <a:r>
              <a:rPr lang="en"/>
              <a:t>nternally</a:t>
            </a:r>
            <a:endParaRPr/>
          </a:p>
          <a:p>
            <a:pPr indent="-381000" lvl="1" marL="914400" rtl="0" algn="l">
              <a:spcBef>
                <a:spcPts val="0"/>
              </a:spcBef>
              <a:spcAft>
                <a:spcPts val="0"/>
              </a:spcAft>
              <a:buSzPts val="2400"/>
              <a:buChar char="○"/>
            </a:pPr>
            <a:r>
              <a:rPr lang="en"/>
              <a:t>Ensure staff create files to consistent standards and file specifications</a:t>
            </a:r>
            <a:endParaRPr/>
          </a:p>
          <a:p>
            <a:pPr indent="-381000" lvl="1" marL="914400" rtl="0" algn="l">
              <a:spcBef>
                <a:spcPts val="0"/>
              </a:spcBef>
              <a:spcAft>
                <a:spcPts val="0"/>
              </a:spcAft>
              <a:buSzPts val="2400"/>
              <a:buChar char="○"/>
            </a:pPr>
            <a:r>
              <a:rPr lang="en"/>
              <a:t>Train in normalization steps in digital processing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