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9" r:id="rId4"/>
    <p:sldMasterId id="214748367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5143500" cx="9144000"/>
  <p:notesSz cx="6858000" cy="9144000"/>
  <p:embeddedFontLst>
    <p:embeddedFont>
      <p:font typeface="Raleway"/>
      <p:regular r:id="rId28"/>
      <p:bold r:id="rId29"/>
      <p:italic r:id="rId30"/>
      <p:boldItalic r:id="rId31"/>
    </p:embeddedFont>
    <p:embeddedFont>
      <p:font typeface="Lato"/>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Raleway-regular.fntdata"/><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Raleway-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Raleway-boldItalic.fntdata"/><Relationship Id="rId30" Type="http://schemas.openxmlformats.org/officeDocument/2006/relationships/font" Target="fonts/Raleway-italic.fntdata"/><Relationship Id="rId11" Type="http://schemas.openxmlformats.org/officeDocument/2006/relationships/slide" Target="slides/slide5.xml"/><Relationship Id="rId33" Type="http://schemas.openxmlformats.org/officeDocument/2006/relationships/font" Target="fonts/Lato-bold.fntdata"/><Relationship Id="rId10" Type="http://schemas.openxmlformats.org/officeDocument/2006/relationships/slide" Target="slides/slide4.xml"/><Relationship Id="rId32" Type="http://schemas.openxmlformats.org/officeDocument/2006/relationships/font" Target="fonts/Lato-regular.fntdata"/><Relationship Id="rId13" Type="http://schemas.openxmlformats.org/officeDocument/2006/relationships/slide" Target="slides/slide7.xml"/><Relationship Id="rId35" Type="http://schemas.openxmlformats.org/officeDocument/2006/relationships/font" Target="fonts/Lato-boldItalic.fntdata"/><Relationship Id="rId12" Type="http://schemas.openxmlformats.org/officeDocument/2006/relationships/slide" Target="slides/slide6.xml"/><Relationship Id="rId34" Type="http://schemas.openxmlformats.org/officeDocument/2006/relationships/font" Target="fonts/Lato-italic.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8a5fe2e065_2_93:notes"/>
          <p:cNvSpPr/>
          <p:nvPr>
            <p:ph idx="2" type="sldImg"/>
          </p:nvPr>
        </p:nvSpPr>
        <p:spPr>
          <a:xfrm>
            <a:off x="381174" y="685800"/>
            <a:ext cx="6096347"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8a5fe2e065_2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908b0bb722_0_5:notes"/>
          <p:cNvSpPr/>
          <p:nvPr>
            <p:ph idx="2" type="sldImg"/>
          </p:nvPr>
        </p:nvSpPr>
        <p:spPr>
          <a:xfrm>
            <a:off x="381174"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908b0bb72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Tempting to do every project and collection to the highest standard, and it can be frustrating if you don’t have </a:t>
            </a:r>
            <a:r>
              <a:rPr lang="en"/>
              <a:t>enough</a:t>
            </a:r>
            <a:r>
              <a:rPr lang="en"/>
              <a:t> time or resources to to this for each collection</a:t>
            </a:r>
            <a:endParaRPr/>
          </a:p>
          <a:p>
            <a:pPr indent="-298450" lvl="0" marL="914400" rtl="0" algn="l">
              <a:spcBef>
                <a:spcPts val="0"/>
              </a:spcBef>
              <a:spcAft>
                <a:spcPts val="0"/>
              </a:spcAft>
              <a:buSzPts val="1100"/>
              <a:buChar char="●"/>
            </a:pPr>
            <a:r>
              <a:rPr lang="en"/>
              <a:t>You want to tailor your work plan EACH TIME you start working with a new collection</a:t>
            </a:r>
            <a:endParaRPr/>
          </a:p>
          <a:p>
            <a:pPr indent="-298450" lvl="0" marL="914400" rtl="0" algn="l">
              <a:spcBef>
                <a:spcPts val="0"/>
              </a:spcBef>
              <a:spcAft>
                <a:spcPts val="0"/>
              </a:spcAft>
              <a:buSzPts val="1100"/>
              <a:buChar char="●"/>
            </a:pPr>
            <a:r>
              <a:rPr lang="en"/>
              <a:t>Be flexible with each of those </a:t>
            </a:r>
            <a:r>
              <a:rPr lang="en"/>
              <a:t>arrangement</a:t>
            </a:r>
            <a:r>
              <a:rPr lang="en"/>
              <a:t>, description, steps</a:t>
            </a:r>
            <a:endParaRPr/>
          </a:p>
          <a:p>
            <a:pPr indent="-298450" lvl="0" marL="914400" rtl="0" algn="l">
              <a:spcBef>
                <a:spcPts val="0"/>
              </a:spcBef>
              <a:spcAft>
                <a:spcPts val="0"/>
              </a:spcAft>
              <a:buSzPts val="1100"/>
              <a:buChar char="●"/>
            </a:pPr>
            <a:r>
              <a:rPr lang="en"/>
              <a:t>Each collection might need a different level of detail and amount of work, depending on your needs</a:t>
            </a:r>
            <a:endParaRPr/>
          </a:p>
          <a:p>
            <a:pPr indent="-298450" lvl="0" marL="914400" rtl="0" algn="l">
              <a:spcBef>
                <a:spcPts val="0"/>
              </a:spcBef>
              <a:spcAft>
                <a:spcPts val="0"/>
              </a:spcAft>
              <a:buSzPts val="1100"/>
              <a:buChar char="●"/>
            </a:pPr>
            <a:r>
              <a:rPr lang="en"/>
              <a:t>You can change your plan for each collection - but you don’t need to wing it each time, you can do this in a strategic way</a:t>
            </a:r>
            <a:endParaRPr/>
          </a:p>
          <a:p>
            <a:pPr indent="-298450" lvl="0" marL="914400" rtl="0" algn="l">
              <a:spcBef>
                <a:spcPts val="0"/>
              </a:spcBef>
              <a:spcAft>
                <a:spcPts val="0"/>
              </a:spcAft>
              <a:buSzPts val="1100"/>
              <a:buChar char="●"/>
            </a:pPr>
            <a:r>
              <a:rPr lang="en"/>
              <a:t>“Good enough” means not doing more than you need to, to successfully share the materials </a:t>
            </a:r>
            <a:endParaRPr/>
          </a:p>
          <a:p>
            <a:pPr indent="-298450" lvl="1" marL="1371600" rtl="0" algn="l">
              <a:spcBef>
                <a:spcPts val="0"/>
              </a:spcBef>
              <a:spcAft>
                <a:spcPts val="0"/>
              </a:spcAft>
              <a:buSzPts val="1100"/>
              <a:buChar char="○"/>
            </a:pPr>
            <a:r>
              <a:rPr lang="en"/>
              <a:t>For some collections that might mean a lot of work, for others it might be minimal - important to keep things moving, and not be paralyzed</a:t>
            </a:r>
            <a:endParaRPr/>
          </a:p>
          <a:p>
            <a:pPr indent="-298450" lvl="0" marL="914400" rtl="0" algn="l">
              <a:spcBef>
                <a:spcPts val="0"/>
              </a:spcBef>
              <a:spcAft>
                <a:spcPts val="0"/>
              </a:spcAft>
              <a:buSzPts val="1100"/>
              <a:buChar char="●"/>
            </a:pPr>
            <a:r>
              <a:rPr lang="en"/>
              <a:t>Find your priorities, then plan out each project</a:t>
            </a:r>
            <a:endParaRPr/>
          </a:p>
          <a:p>
            <a:pPr indent="0" lvl="0" marL="137160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908b0bb722_0_10:notes"/>
          <p:cNvSpPr/>
          <p:nvPr>
            <p:ph idx="2" type="sldImg"/>
          </p:nvPr>
        </p:nvSpPr>
        <p:spPr>
          <a:xfrm>
            <a:off x="381174"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908b0bb72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This is a strategy for each collection</a:t>
            </a:r>
            <a:endParaRPr/>
          </a:p>
          <a:p>
            <a:pPr indent="-298450" lvl="0" marL="457200" rtl="0" algn="l">
              <a:spcBef>
                <a:spcPts val="0"/>
              </a:spcBef>
              <a:spcAft>
                <a:spcPts val="0"/>
              </a:spcAft>
              <a:buSzPts val="1100"/>
              <a:buChar char="●"/>
            </a:pPr>
            <a:r>
              <a:rPr lang="en"/>
              <a:t>Working with some sort of documentation of decisions and steps you will take</a:t>
            </a:r>
            <a:endParaRPr/>
          </a:p>
          <a:p>
            <a:pPr indent="-298450" lvl="0" marL="457200" rtl="0" algn="l">
              <a:spcBef>
                <a:spcPts val="0"/>
              </a:spcBef>
              <a:spcAft>
                <a:spcPts val="0"/>
              </a:spcAft>
              <a:buSzPts val="1100"/>
              <a:buChar char="●"/>
            </a:pPr>
            <a:r>
              <a:rPr lang="en"/>
              <a:t>This extra time of making a project plan can save you a lot of time in the long run</a:t>
            </a:r>
            <a:endParaRPr/>
          </a:p>
          <a:p>
            <a:pPr indent="-298450" lvl="0" marL="457200" rtl="0" algn="l">
              <a:spcBef>
                <a:spcPts val="0"/>
              </a:spcBef>
              <a:spcAft>
                <a:spcPts val="0"/>
              </a:spcAft>
              <a:buSzPts val="1100"/>
              <a:buChar char="●"/>
            </a:pPr>
            <a:r>
              <a:rPr lang="en"/>
              <a:t>This is definitely helpful if you need to pass off work to an intern, staff, or volunteer</a:t>
            </a:r>
            <a:endParaRPr/>
          </a:p>
          <a:p>
            <a:pPr indent="-298450" lvl="1" marL="914400" rtl="0" algn="l">
              <a:spcBef>
                <a:spcPts val="0"/>
              </a:spcBef>
              <a:spcAft>
                <a:spcPts val="0"/>
              </a:spcAft>
              <a:buSzPts val="1100"/>
              <a:buChar char="○"/>
            </a:pPr>
            <a:r>
              <a:rPr lang="en"/>
              <a:t>But also helpful for you if you are the only one working on things</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908b0bb722_0_19:notes"/>
          <p:cNvSpPr/>
          <p:nvPr>
            <p:ph idx="2" type="sldImg"/>
          </p:nvPr>
        </p:nvSpPr>
        <p:spPr>
          <a:xfrm>
            <a:off x="381174"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908b0bb722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This information can be found on the SHN resource “</a:t>
            </a:r>
            <a:r>
              <a:rPr lang="en"/>
              <a:t>Processing Plan Form and Levels of Processing Matrix,” which is a template for creating your own processing plan form</a:t>
            </a:r>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908b0bb722_0_1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908b0bb722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908b0bb722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908b0bb722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Come up with a general </a:t>
            </a:r>
            <a:r>
              <a:rPr lang="en"/>
              <a:t>timeline</a:t>
            </a:r>
            <a:r>
              <a:rPr lang="en"/>
              <a:t>, but also look into the multiple steps.</a:t>
            </a:r>
            <a:endParaRPr/>
          </a:p>
          <a:p>
            <a:pPr indent="-298450" lvl="1" marL="914400" rtl="0" algn="l">
              <a:spcBef>
                <a:spcPts val="0"/>
              </a:spcBef>
              <a:spcAft>
                <a:spcPts val="0"/>
              </a:spcAft>
              <a:buSzPts val="1100"/>
              <a:buChar char="○"/>
            </a:pPr>
            <a:r>
              <a:rPr lang="en"/>
              <a:t>How long will each step take? It may be hard to estimate when starting from scratch, but as you complete projects you can keep track of time and labor, and better estimate for future projects.</a:t>
            </a:r>
            <a:endParaRPr/>
          </a:p>
          <a:p>
            <a:pPr indent="-298450" lvl="0" marL="457200" rtl="0" algn="l">
              <a:spcBef>
                <a:spcPts val="0"/>
              </a:spcBef>
              <a:spcAft>
                <a:spcPts val="0"/>
              </a:spcAft>
              <a:buSzPts val="1100"/>
              <a:buChar char="●"/>
            </a:pPr>
            <a:r>
              <a:rPr lang="en"/>
              <a:t>Sometimes preservation or </a:t>
            </a:r>
            <a:r>
              <a:rPr lang="en"/>
              <a:t>conservation</a:t>
            </a:r>
            <a:r>
              <a:rPr lang="en"/>
              <a:t> steps need to happen before other steps like arrangement or description</a:t>
            </a:r>
            <a:endParaRPr/>
          </a:p>
          <a:p>
            <a:pPr indent="-298450" lvl="0" marL="457200" rtl="0" algn="l">
              <a:spcBef>
                <a:spcPts val="0"/>
              </a:spcBef>
              <a:spcAft>
                <a:spcPts val="0"/>
              </a:spcAft>
              <a:buSzPts val="1100"/>
              <a:buChar char="●"/>
            </a:pPr>
            <a:r>
              <a:rPr lang="en"/>
              <a:t>Does anything stick out to you as odd about the collection? Do you need information?</a:t>
            </a:r>
            <a:endParaRPr/>
          </a:p>
          <a:p>
            <a:pPr indent="-298450" lvl="0" marL="457200" rtl="0" algn="l">
              <a:spcBef>
                <a:spcPts val="0"/>
              </a:spcBef>
              <a:spcAft>
                <a:spcPts val="0"/>
              </a:spcAft>
              <a:buSzPts val="1100"/>
              <a:buChar char="●"/>
            </a:pPr>
            <a:r>
              <a:rPr lang="en"/>
              <a:t>Do you need to work more with the donor? Or did you agree to anything special in the donor agreement/deed of gift?</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908b0bb722_0_1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908b0bb722_0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One document and two videos that will be incredibly helpful to you in planning for processing and arrangement. Created by SHN partner Jennifer O’Neal</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908b0bb722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908b0bb722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This information can be found on the SHN resource “Processing Plan Form and Levels of Processing Matrix,”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908b0bb722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908b0bb722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908b0bb722_0_15:notes"/>
          <p:cNvSpPr/>
          <p:nvPr>
            <p:ph idx="2" type="sldImg"/>
          </p:nvPr>
        </p:nvSpPr>
        <p:spPr>
          <a:xfrm>
            <a:off x="381174"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908b0bb72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Look at example on SHN</a:t>
            </a:r>
            <a:endParaRPr/>
          </a:p>
          <a:p>
            <a:pPr indent="-298450" lvl="0" marL="457200" rtl="0" algn="l">
              <a:spcBef>
                <a:spcPts val="0"/>
              </a:spcBef>
              <a:spcAft>
                <a:spcPts val="0"/>
              </a:spcAft>
              <a:buSzPts val="1100"/>
              <a:buChar char="●"/>
            </a:pPr>
            <a:r>
              <a:rPr lang="en"/>
              <a:t>CAN USE FOR OTHER categories and projects too</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908b0bb722_0_24:notes"/>
          <p:cNvSpPr/>
          <p:nvPr>
            <p:ph idx="2" type="sldImg"/>
          </p:nvPr>
        </p:nvSpPr>
        <p:spPr>
          <a:xfrm>
            <a:off x="381174"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908b0bb722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Discuss with others if possible, or reflect on your own for 20-30 minutes</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en"/>
              <a:t>If you want to continue this discussion, look at your collections more in depth along with the Archive Processing Plan form and Levels of Processing Matrix. </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en"/>
              <a:t>Here are some ideas for approaching processing your collections at differnet :</a:t>
            </a:r>
            <a:endParaRPr/>
          </a:p>
          <a:p>
            <a:pPr indent="-298450" lvl="1" marL="914400" rtl="0" algn="l">
              <a:spcBef>
                <a:spcPts val="0"/>
              </a:spcBef>
              <a:spcAft>
                <a:spcPts val="0"/>
              </a:spcAft>
              <a:buSzPts val="1100"/>
              <a:buChar char="○"/>
            </a:pPr>
            <a:r>
              <a:rPr lang="en"/>
              <a:t>Decide the level of detail for processing steps, including arrangement</a:t>
            </a:r>
            <a:endParaRPr/>
          </a:p>
          <a:p>
            <a:pPr indent="-298450" lvl="1" marL="914400" rtl="0" algn="l">
              <a:spcBef>
                <a:spcPts val="0"/>
              </a:spcBef>
              <a:spcAft>
                <a:spcPts val="0"/>
              </a:spcAft>
              <a:buSzPts val="1100"/>
              <a:buChar char="○"/>
            </a:pPr>
            <a:r>
              <a:rPr lang="en"/>
              <a:t>Highest or Item Level</a:t>
            </a:r>
            <a:endParaRPr/>
          </a:p>
          <a:p>
            <a:pPr indent="-298450" lvl="1" marL="914400" rtl="0" algn="l">
              <a:spcBef>
                <a:spcPts val="0"/>
              </a:spcBef>
              <a:spcAft>
                <a:spcPts val="0"/>
              </a:spcAft>
              <a:buSzPts val="1100"/>
              <a:buChar char="○"/>
            </a:pPr>
            <a:r>
              <a:rPr lang="en"/>
              <a:t>Baseline</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908b0bb722_0_0:notes"/>
          <p:cNvSpPr/>
          <p:nvPr>
            <p:ph idx="2" type="sldImg"/>
          </p:nvPr>
        </p:nvSpPr>
        <p:spPr>
          <a:xfrm>
            <a:off x="381174"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908b0bb72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Processing, management </a:t>
            </a:r>
            <a:endParaRPr>
              <a:solidFill>
                <a:schemeClr val="dk1"/>
              </a:solidFill>
            </a:endParaRPr>
          </a:p>
          <a:p>
            <a:pPr indent="-298450" lvl="0" marL="457200" rtl="0" algn="l">
              <a:spcBef>
                <a:spcPts val="0"/>
              </a:spcBef>
              <a:spcAft>
                <a:spcPts val="0"/>
              </a:spcAft>
              <a:buSzPts val="1100"/>
              <a:buChar char="●"/>
            </a:pPr>
            <a:r>
              <a:rPr lang="en"/>
              <a:t>Takes a lot of work! </a:t>
            </a:r>
            <a:endParaRPr/>
          </a:p>
          <a:p>
            <a:pPr indent="-298450" lvl="0" marL="457200" rtl="0" algn="l">
              <a:spcBef>
                <a:spcPts val="0"/>
              </a:spcBef>
              <a:spcAft>
                <a:spcPts val="0"/>
              </a:spcAft>
              <a:buSzPts val="1100"/>
              <a:buChar char="●"/>
            </a:pPr>
            <a:r>
              <a:rPr lang="en"/>
              <a:t>We will focus a lot on digital projects in the future, for this 30 minutes, I want to think about some work you might do with collections before starting a digital project, or in preparation for a digital project</a:t>
            </a:r>
            <a:endParaRPr/>
          </a:p>
          <a:p>
            <a:pPr indent="-298450" lvl="0" marL="457200" rtl="0" algn="l">
              <a:spcBef>
                <a:spcPts val="0"/>
              </a:spcBef>
              <a:spcAft>
                <a:spcPts val="0"/>
              </a:spcAft>
              <a:buSzPts val="1100"/>
              <a:buChar char="●"/>
            </a:pPr>
            <a:r>
              <a:rPr lang="en"/>
              <a:t>Arrangement of a collection </a:t>
            </a:r>
            <a:endParaRPr/>
          </a:p>
          <a:p>
            <a:pPr indent="-298450" lvl="1" marL="914400" rtl="0" algn="l">
              <a:spcBef>
                <a:spcPts val="0"/>
              </a:spcBef>
              <a:spcAft>
                <a:spcPts val="0"/>
              </a:spcAft>
              <a:buSzPts val="1100"/>
              <a:buChar char="○"/>
            </a:pPr>
            <a:r>
              <a:rPr lang="en"/>
              <a:t>Physical - how are you organizing things within a box, how are you putting things on a shelf.</a:t>
            </a:r>
            <a:endParaRPr/>
          </a:p>
          <a:p>
            <a:pPr indent="-298450" lvl="1" marL="914400" rtl="0" algn="l">
              <a:spcBef>
                <a:spcPts val="0"/>
              </a:spcBef>
              <a:spcAft>
                <a:spcPts val="0"/>
              </a:spcAft>
              <a:buSzPts val="1100"/>
              <a:buChar char="○"/>
            </a:pPr>
            <a:r>
              <a:rPr lang="en"/>
              <a:t>Intellectual -how are you </a:t>
            </a:r>
            <a:r>
              <a:rPr lang="en"/>
              <a:t>listing</a:t>
            </a:r>
            <a:r>
              <a:rPr lang="en"/>
              <a:t>, ordering, and understanding a collection.</a:t>
            </a:r>
            <a:endParaRPr/>
          </a:p>
          <a:p>
            <a:pPr indent="-298450" lvl="0" marL="457200" rtl="0" algn="l">
              <a:spcBef>
                <a:spcPts val="0"/>
              </a:spcBef>
              <a:spcAft>
                <a:spcPts val="0"/>
              </a:spcAft>
              <a:buSzPts val="1100"/>
              <a:buChar char="●"/>
            </a:pPr>
            <a:r>
              <a:rPr lang="en"/>
              <a:t>Description </a:t>
            </a:r>
            <a:endParaRPr/>
          </a:p>
          <a:p>
            <a:pPr indent="-298450" lvl="1" marL="914400" rtl="0" algn="l">
              <a:spcBef>
                <a:spcPts val="0"/>
              </a:spcBef>
              <a:spcAft>
                <a:spcPts val="0"/>
              </a:spcAft>
              <a:buSzPts val="1100"/>
              <a:buChar char="○"/>
            </a:pPr>
            <a:r>
              <a:rPr lang="en"/>
              <a:t>How are you </a:t>
            </a:r>
            <a:r>
              <a:rPr lang="en"/>
              <a:t>describing</a:t>
            </a:r>
            <a:r>
              <a:rPr lang="en"/>
              <a:t> and documenting information about a collection - context, history, people and organizations involved</a:t>
            </a:r>
            <a:endParaRPr/>
          </a:p>
          <a:p>
            <a:pPr indent="-298450" lvl="0" marL="457200" rtl="0" algn="l">
              <a:spcBef>
                <a:spcPts val="0"/>
              </a:spcBef>
              <a:spcAft>
                <a:spcPts val="0"/>
              </a:spcAft>
              <a:buSzPts val="1100"/>
              <a:buChar char="●"/>
            </a:pPr>
            <a:r>
              <a:rPr lang="en"/>
              <a:t>Housing and preservation</a:t>
            </a:r>
            <a:endParaRPr/>
          </a:p>
          <a:p>
            <a:pPr indent="-298450" lvl="1" marL="914400" rtl="0" algn="l">
              <a:spcBef>
                <a:spcPts val="0"/>
              </a:spcBef>
              <a:spcAft>
                <a:spcPts val="0"/>
              </a:spcAft>
              <a:buSzPts val="1100"/>
              <a:buChar char="○"/>
            </a:pPr>
            <a:r>
              <a:rPr lang="en"/>
              <a:t>How are you caring for items, keeping them safe from damage like mold, pests, weather, and pressure.</a:t>
            </a:r>
            <a:endParaRPr/>
          </a:p>
          <a:p>
            <a:pPr indent="-298450" lvl="0" marL="457200" rtl="0" algn="l">
              <a:spcBef>
                <a:spcPts val="0"/>
              </a:spcBef>
              <a:spcAft>
                <a:spcPts val="0"/>
              </a:spcAft>
              <a:buSzPts val="1100"/>
              <a:buChar char="●"/>
            </a:pPr>
            <a:r>
              <a:rPr lang="en"/>
              <a:t>Rights and restrictions</a:t>
            </a:r>
            <a:endParaRPr/>
          </a:p>
          <a:p>
            <a:pPr indent="-298450" lvl="1" marL="914400" rtl="0" algn="l">
              <a:spcBef>
                <a:spcPts val="0"/>
              </a:spcBef>
              <a:spcAft>
                <a:spcPts val="0"/>
              </a:spcAft>
              <a:buSzPts val="1100"/>
              <a:buChar char="○"/>
            </a:pPr>
            <a:r>
              <a:rPr lang="en"/>
              <a:t>How are you managing privacy, copyright, intellectual property rights.</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8a5fe2e065_2_429:notes"/>
          <p:cNvSpPr/>
          <p:nvPr>
            <p:ph idx="2" type="sldImg"/>
          </p:nvPr>
        </p:nvSpPr>
        <p:spPr>
          <a:xfrm>
            <a:off x="381174" y="685800"/>
            <a:ext cx="6096347"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8a5fe2e065_2_4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9833b72b0d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9833b72b0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908b0bb722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908b0bb722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What is arrangement? It is the physical arrangement/processing of a collection. </a:t>
            </a:r>
            <a:endParaRPr/>
          </a:p>
          <a:p>
            <a:pPr indent="-298450" lvl="0" marL="457200" rtl="0" algn="l">
              <a:spcBef>
                <a:spcPts val="0"/>
              </a:spcBef>
              <a:spcAft>
                <a:spcPts val="0"/>
              </a:spcAft>
              <a:buSzPts val="1100"/>
              <a:buChar char="●"/>
            </a:pPr>
            <a:r>
              <a:rPr lang="en"/>
              <a:t>Getting it organized in folders and boxes -- which will match the *intellectual arrangement* of how you convey how it is arranged.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908b0bb722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908b0bb722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The history of the collection - </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Context - the condition under which the collection was created -</a:t>
            </a:r>
            <a:endParaRPr>
              <a:solidFill>
                <a:schemeClr val="dk1"/>
              </a:solidFill>
            </a:endParaRPr>
          </a:p>
          <a:p>
            <a:pPr indent="-298450" lvl="2" marL="1371600" rtl="0" algn="l">
              <a:spcBef>
                <a:spcPts val="0"/>
              </a:spcBef>
              <a:spcAft>
                <a:spcPts val="0"/>
              </a:spcAft>
              <a:buClr>
                <a:schemeClr val="dk1"/>
              </a:buClr>
              <a:buSzPts val="1100"/>
              <a:buChar char="■"/>
            </a:pPr>
            <a:r>
              <a:rPr lang="en">
                <a:solidFill>
                  <a:schemeClr val="dk1"/>
                </a:solidFill>
              </a:rPr>
              <a:t>Historical, social, family dynamics.</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Exceptions</a:t>
            </a:r>
            <a:r>
              <a:rPr lang="en">
                <a:solidFill>
                  <a:schemeClr val="dk1"/>
                </a:solidFill>
              </a:rPr>
              <a:t> </a:t>
            </a:r>
            <a:r>
              <a:rPr lang="en">
                <a:solidFill>
                  <a:schemeClr val="dk1"/>
                </a:solidFill>
              </a:rPr>
              <a:t>- subject files, items with no collection.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908b0bb722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908b0bb722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Alphabetical, chronological, functional/activity</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Type/format</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908b0bb722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908b0bb722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If the collection comes to you in a very unorganized way, you do not need to preserve that “original chaos”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908b0bb722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908b0bb722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Date, Type (correspondence, financial records, census records, sketches)</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Can separate materials and still have them in the same series/related (oversize, flat)</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Examples?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Can arrange and process series in different ways, depending on what is contained. </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908b0bb722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908b0bb722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Can have multiple levels in the same collection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908b0bb722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908b0bb722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What may be necessary for one collection could be overkill for another</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53" name="Shape 53"/>
        <p:cNvGrpSpPr/>
        <p:nvPr/>
      </p:nvGrpSpPr>
      <p:grpSpPr>
        <a:xfrm>
          <a:off x="0" y="0"/>
          <a:ext cx="0" cy="0"/>
          <a:chOff x="0" y="0"/>
          <a:chExt cx="0" cy="0"/>
        </a:xfrm>
      </p:grpSpPr>
      <p:sp>
        <p:nvSpPr>
          <p:cNvPr id="54" name="Google Shape;54;p14"/>
          <p:cNvSpPr txBox="1"/>
          <p:nvPr>
            <p:ph type="ctrTitle"/>
          </p:nvPr>
        </p:nvSpPr>
        <p:spPr>
          <a:xfrm>
            <a:off x="721425" y="2838935"/>
            <a:ext cx="5216700" cy="1159773"/>
          </a:xfrm>
          <a:prstGeom prst="rect">
            <a:avLst/>
          </a:prstGeom>
        </p:spPr>
        <p:txBody>
          <a:bodyPr anchorCtr="0" anchor="t"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p:txBody>
      </p:sp>
      <p:sp>
        <p:nvSpPr>
          <p:cNvPr id="55" name="Google Shape;55;p14"/>
          <p:cNvSpPr/>
          <p:nvPr/>
        </p:nvSpPr>
        <p:spPr>
          <a:xfrm>
            <a:off x="5938246" y="2533163"/>
            <a:ext cx="7218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4"/>
          <p:cNvSpPr/>
          <p:nvPr/>
        </p:nvSpPr>
        <p:spPr>
          <a:xfrm>
            <a:off x="6659861" y="2533163"/>
            <a:ext cx="7218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4"/>
          <p:cNvSpPr/>
          <p:nvPr/>
        </p:nvSpPr>
        <p:spPr>
          <a:xfrm>
            <a:off x="-1" y="2533163"/>
            <a:ext cx="7218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4"/>
          <p:cNvSpPr/>
          <p:nvPr/>
        </p:nvSpPr>
        <p:spPr>
          <a:xfrm>
            <a:off x="721425" y="2533163"/>
            <a:ext cx="52167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59" name="Shape 59"/>
        <p:cNvGrpSpPr/>
        <p:nvPr/>
      </p:nvGrpSpPr>
      <p:grpSpPr>
        <a:xfrm>
          <a:off x="0" y="0"/>
          <a:ext cx="0" cy="0"/>
          <a:chOff x="0" y="0"/>
          <a:chExt cx="0" cy="0"/>
        </a:xfrm>
      </p:grpSpPr>
      <p:sp>
        <p:nvSpPr>
          <p:cNvPr id="60" name="Google Shape;60;p15"/>
          <p:cNvSpPr/>
          <p:nvPr/>
        </p:nvSpPr>
        <p:spPr>
          <a:xfrm>
            <a:off x="0" y="0"/>
            <a:ext cx="9144000" cy="3992932"/>
          </a:xfrm>
          <a:prstGeom prst="rect">
            <a:avLst/>
          </a:prstGeom>
          <a:solidFill>
            <a:srgbClr val="981E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5"/>
          <p:cNvSpPr txBox="1"/>
          <p:nvPr>
            <p:ph type="ctrTitle"/>
          </p:nvPr>
        </p:nvSpPr>
        <p:spPr>
          <a:xfrm>
            <a:off x="685800" y="1583342"/>
            <a:ext cx="7772400" cy="1159773"/>
          </a:xfrm>
          <a:prstGeom prst="rect">
            <a:avLst/>
          </a:prstGeom>
        </p:spPr>
        <p:txBody>
          <a:bodyPr anchorCtr="0" anchor="b" bIns="91425" lIns="91425" spcFirstLastPara="1" rIns="91425" wrap="square" tIns="91425">
            <a:noAutofit/>
          </a:bodyPr>
          <a:lstStyle>
            <a:lvl1pPr lvl="0" rtl="0" algn="ctr">
              <a:spcBef>
                <a:spcPts val="0"/>
              </a:spcBef>
              <a:spcAft>
                <a:spcPts val="0"/>
              </a:spcAft>
              <a:buClr>
                <a:srgbClr val="FFFFFF"/>
              </a:buClr>
              <a:buSzPts val="4800"/>
              <a:buNone/>
              <a:defRPr sz="4800">
                <a:solidFill>
                  <a:srgbClr val="FFFFFF"/>
                </a:solidFill>
              </a:defRPr>
            </a:lvl1pPr>
            <a:lvl2pPr lvl="1" rtl="0" algn="ctr">
              <a:spcBef>
                <a:spcPts val="0"/>
              </a:spcBef>
              <a:spcAft>
                <a:spcPts val="0"/>
              </a:spcAft>
              <a:buClr>
                <a:srgbClr val="FFFFFF"/>
              </a:buClr>
              <a:buSzPts val="4800"/>
              <a:buNone/>
              <a:defRPr sz="4800">
                <a:solidFill>
                  <a:srgbClr val="FFFFFF"/>
                </a:solidFill>
              </a:defRPr>
            </a:lvl2pPr>
            <a:lvl3pPr lvl="2" rtl="0" algn="ctr">
              <a:spcBef>
                <a:spcPts val="0"/>
              </a:spcBef>
              <a:spcAft>
                <a:spcPts val="0"/>
              </a:spcAft>
              <a:buClr>
                <a:srgbClr val="FFFFFF"/>
              </a:buClr>
              <a:buSzPts val="4800"/>
              <a:buNone/>
              <a:defRPr sz="4800">
                <a:solidFill>
                  <a:srgbClr val="FFFFFF"/>
                </a:solidFill>
              </a:defRPr>
            </a:lvl3pPr>
            <a:lvl4pPr lvl="3" rtl="0" algn="ctr">
              <a:spcBef>
                <a:spcPts val="0"/>
              </a:spcBef>
              <a:spcAft>
                <a:spcPts val="0"/>
              </a:spcAft>
              <a:buClr>
                <a:srgbClr val="FFFFFF"/>
              </a:buClr>
              <a:buSzPts val="4800"/>
              <a:buNone/>
              <a:defRPr sz="4800">
                <a:solidFill>
                  <a:srgbClr val="FFFFFF"/>
                </a:solidFill>
              </a:defRPr>
            </a:lvl4pPr>
            <a:lvl5pPr lvl="4" rtl="0" algn="ctr">
              <a:spcBef>
                <a:spcPts val="0"/>
              </a:spcBef>
              <a:spcAft>
                <a:spcPts val="0"/>
              </a:spcAft>
              <a:buClr>
                <a:srgbClr val="FFFFFF"/>
              </a:buClr>
              <a:buSzPts val="4800"/>
              <a:buNone/>
              <a:defRPr sz="4800">
                <a:solidFill>
                  <a:srgbClr val="FFFFFF"/>
                </a:solidFill>
              </a:defRPr>
            </a:lvl5pPr>
            <a:lvl6pPr lvl="5" rtl="0" algn="ctr">
              <a:spcBef>
                <a:spcPts val="0"/>
              </a:spcBef>
              <a:spcAft>
                <a:spcPts val="0"/>
              </a:spcAft>
              <a:buClr>
                <a:srgbClr val="FFFFFF"/>
              </a:buClr>
              <a:buSzPts val="4800"/>
              <a:buNone/>
              <a:defRPr sz="4800">
                <a:solidFill>
                  <a:srgbClr val="FFFFFF"/>
                </a:solidFill>
              </a:defRPr>
            </a:lvl6pPr>
            <a:lvl7pPr lvl="6" rtl="0" algn="ctr">
              <a:spcBef>
                <a:spcPts val="0"/>
              </a:spcBef>
              <a:spcAft>
                <a:spcPts val="0"/>
              </a:spcAft>
              <a:buClr>
                <a:srgbClr val="FFFFFF"/>
              </a:buClr>
              <a:buSzPts val="4800"/>
              <a:buNone/>
              <a:defRPr sz="4800">
                <a:solidFill>
                  <a:srgbClr val="FFFFFF"/>
                </a:solidFill>
              </a:defRPr>
            </a:lvl7pPr>
            <a:lvl8pPr lvl="7" rtl="0" algn="ctr">
              <a:spcBef>
                <a:spcPts val="0"/>
              </a:spcBef>
              <a:spcAft>
                <a:spcPts val="0"/>
              </a:spcAft>
              <a:buClr>
                <a:srgbClr val="FFFFFF"/>
              </a:buClr>
              <a:buSzPts val="4800"/>
              <a:buNone/>
              <a:defRPr sz="4800">
                <a:solidFill>
                  <a:srgbClr val="FFFFFF"/>
                </a:solidFill>
              </a:defRPr>
            </a:lvl8pPr>
            <a:lvl9pPr lvl="8" rtl="0" algn="ctr">
              <a:spcBef>
                <a:spcPts val="0"/>
              </a:spcBef>
              <a:spcAft>
                <a:spcPts val="0"/>
              </a:spcAft>
              <a:buClr>
                <a:srgbClr val="FFFFFF"/>
              </a:buClr>
              <a:buSzPts val="4800"/>
              <a:buNone/>
              <a:defRPr sz="4800">
                <a:solidFill>
                  <a:srgbClr val="FFFFFF"/>
                </a:solidFill>
              </a:defRPr>
            </a:lvl9pPr>
          </a:lstStyle>
          <a:p/>
        </p:txBody>
      </p:sp>
      <p:sp>
        <p:nvSpPr>
          <p:cNvPr id="62" name="Google Shape;62;p15"/>
          <p:cNvSpPr txBox="1"/>
          <p:nvPr>
            <p:ph idx="1" type="subTitle"/>
          </p:nvPr>
        </p:nvSpPr>
        <p:spPr>
          <a:xfrm>
            <a:off x="685800" y="2840053"/>
            <a:ext cx="7772400" cy="784841"/>
          </a:xfrm>
          <a:prstGeom prst="rect">
            <a:avLst/>
          </a:prstGeom>
        </p:spPr>
        <p:txBody>
          <a:bodyPr anchorCtr="0" anchor="t" bIns="91425" lIns="91425" spcFirstLastPara="1" rIns="91425" wrap="square" tIns="91425">
            <a:noAutofit/>
          </a:bodyPr>
          <a:lstStyle>
            <a:lvl1pPr lvl="0" rtl="0" algn="ctr">
              <a:spcBef>
                <a:spcPts val="0"/>
              </a:spcBef>
              <a:spcAft>
                <a:spcPts val="0"/>
              </a:spcAft>
              <a:buClr>
                <a:srgbClr val="FFFFFF"/>
              </a:buClr>
              <a:buSzPts val="2400"/>
              <a:buNone/>
              <a:defRPr b="1" sz="2400">
                <a:solidFill>
                  <a:srgbClr val="FFFFFF"/>
                </a:solidFill>
              </a:defRPr>
            </a:lvl1pPr>
            <a:lvl2pPr lvl="1" rtl="0" algn="ctr">
              <a:spcBef>
                <a:spcPts val="0"/>
              </a:spcBef>
              <a:spcAft>
                <a:spcPts val="0"/>
              </a:spcAft>
              <a:buClr>
                <a:srgbClr val="FFFFFF"/>
              </a:buClr>
              <a:buSzPts val="2400"/>
              <a:buNone/>
              <a:defRPr b="1">
                <a:solidFill>
                  <a:srgbClr val="FFFFFF"/>
                </a:solidFill>
              </a:defRPr>
            </a:lvl2pPr>
            <a:lvl3pPr lvl="2" rtl="0" algn="ctr">
              <a:spcBef>
                <a:spcPts val="0"/>
              </a:spcBef>
              <a:spcAft>
                <a:spcPts val="0"/>
              </a:spcAft>
              <a:buClr>
                <a:srgbClr val="FFFFFF"/>
              </a:buClr>
              <a:buSzPts val="2400"/>
              <a:buNone/>
              <a:defRPr b="1">
                <a:solidFill>
                  <a:srgbClr val="FFFFFF"/>
                </a:solidFill>
              </a:defRPr>
            </a:lvl3pPr>
            <a:lvl4pPr lvl="3" rtl="0" algn="ctr">
              <a:spcBef>
                <a:spcPts val="0"/>
              </a:spcBef>
              <a:spcAft>
                <a:spcPts val="0"/>
              </a:spcAft>
              <a:buClr>
                <a:srgbClr val="FFFFFF"/>
              </a:buClr>
              <a:buSzPts val="2400"/>
              <a:buNone/>
              <a:defRPr b="1" sz="2400">
                <a:solidFill>
                  <a:srgbClr val="FFFFFF"/>
                </a:solidFill>
              </a:defRPr>
            </a:lvl4pPr>
            <a:lvl5pPr lvl="4" rtl="0" algn="ctr">
              <a:spcBef>
                <a:spcPts val="0"/>
              </a:spcBef>
              <a:spcAft>
                <a:spcPts val="0"/>
              </a:spcAft>
              <a:buClr>
                <a:srgbClr val="FFFFFF"/>
              </a:buClr>
              <a:buSzPts val="2400"/>
              <a:buNone/>
              <a:defRPr b="1" sz="2400">
                <a:solidFill>
                  <a:srgbClr val="FFFFFF"/>
                </a:solidFill>
              </a:defRPr>
            </a:lvl5pPr>
            <a:lvl6pPr lvl="5" rtl="0" algn="ctr">
              <a:spcBef>
                <a:spcPts val="0"/>
              </a:spcBef>
              <a:spcAft>
                <a:spcPts val="0"/>
              </a:spcAft>
              <a:buClr>
                <a:srgbClr val="FFFFFF"/>
              </a:buClr>
              <a:buSzPts val="2400"/>
              <a:buNone/>
              <a:defRPr b="1" sz="2400">
                <a:solidFill>
                  <a:srgbClr val="FFFFFF"/>
                </a:solidFill>
              </a:defRPr>
            </a:lvl6pPr>
            <a:lvl7pPr lvl="6" rtl="0" algn="ctr">
              <a:spcBef>
                <a:spcPts val="0"/>
              </a:spcBef>
              <a:spcAft>
                <a:spcPts val="0"/>
              </a:spcAft>
              <a:buClr>
                <a:srgbClr val="FFFFFF"/>
              </a:buClr>
              <a:buSzPts val="2400"/>
              <a:buNone/>
              <a:defRPr b="1" sz="2400">
                <a:solidFill>
                  <a:srgbClr val="FFFFFF"/>
                </a:solidFill>
              </a:defRPr>
            </a:lvl7pPr>
            <a:lvl8pPr lvl="7" rtl="0" algn="ctr">
              <a:spcBef>
                <a:spcPts val="0"/>
              </a:spcBef>
              <a:spcAft>
                <a:spcPts val="0"/>
              </a:spcAft>
              <a:buClr>
                <a:srgbClr val="FFFFFF"/>
              </a:buClr>
              <a:buSzPts val="2400"/>
              <a:buNone/>
              <a:defRPr b="1" sz="2400">
                <a:solidFill>
                  <a:srgbClr val="FFFFFF"/>
                </a:solidFill>
              </a:defRPr>
            </a:lvl8pPr>
            <a:lvl9pPr lvl="8" rtl="0" algn="ctr">
              <a:spcBef>
                <a:spcPts val="0"/>
              </a:spcBef>
              <a:spcAft>
                <a:spcPts val="0"/>
              </a:spcAft>
              <a:buClr>
                <a:srgbClr val="FFFFFF"/>
              </a:buClr>
              <a:buSzPts val="2400"/>
              <a:buNone/>
              <a:defRPr b="1" sz="2400">
                <a:solidFill>
                  <a:srgbClr val="FFFFFF"/>
                </a:solidFill>
              </a:defRPr>
            </a:lvl9pPr>
          </a:lstStyle>
          <a:p/>
        </p:txBody>
      </p:sp>
      <p:sp>
        <p:nvSpPr>
          <p:cNvPr id="63" name="Google Shape;63;p15"/>
          <p:cNvSpPr/>
          <p:nvPr/>
        </p:nvSpPr>
        <p:spPr>
          <a:xfrm>
            <a:off x="3047704" y="3992850"/>
            <a:ext cx="3047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5"/>
          <p:cNvSpPr/>
          <p:nvPr/>
        </p:nvSpPr>
        <p:spPr>
          <a:xfrm>
            <a:off x="6096271" y="3992850"/>
            <a:ext cx="3047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5"/>
          <p:cNvSpPr/>
          <p:nvPr/>
        </p:nvSpPr>
        <p:spPr>
          <a:xfrm>
            <a:off x="1" y="3992850"/>
            <a:ext cx="3047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66" name="Shape 66"/>
        <p:cNvGrpSpPr/>
        <p:nvPr/>
      </p:nvGrpSpPr>
      <p:grpSpPr>
        <a:xfrm>
          <a:off x="0" y="0"/>
          <a:ext cx="0" cy="0"/>
          <a:chOff x="0" y="0"/>
          <a:chExt cx="0" cy="0"/>
        </a:xfrm>
      </p:grpSpPr>
      <p:sp>
        <p:nvSpPr>
          <p:cNvPr id="67" name="Google Shape;67;p16"/>
          <p:cNvSpPr txBox="1"/>
          <p:nvPr>
            <p:ph idx="1" type="body"/>
          </p:nvPr>
        </p:nvSpPr>
        <p:spPr>
          <a:xfrm>
            <a:off x="1710425" y="2161800"/>
            <a:ext cx="5723700" cy="819818"/>
          </a:xfrm>
          <a:prstGeom prst="rect">
            <a:avLst/>
          </a:prstGeom>
        </p:spPr>
        <p:txBody>
          <a:bodyPr anchorCtr="0" anchor="t" bIns="91425" lIns="91425" spcFirstLastPara="1" rIns="91425" wrap="square" tIns="91425">
            <a:noAutofit/>
          </a:bodyPr>
          <a:lstStyle>
            <a:lvl1pPr indent="-419100" lvl="0" marL="457200" rtl="0" algn="ctr">
              <a:spcBef>
                <a:spcPts val="600"/>
              </a:spcBef>
              <a:spcAft>
                <a:spcPts val="0"/>
              </a:spcAft>
              <a:buSzPts val="3000"/>
              <a:buChar char="●"/>
              <a:defRPr i="1"/>
            </a:lvl1pPr>
            <a:lvl2pPr indent="-381000" lvl="1" marL="914400" rtl="0" algn="ctr">
              <a:spcBef>
                <a:spcPts val="0"/>
              </a:spcBef>
              <a:spcAft>
                <a:spcPts val="0"/>
              </a:spcAft>
              <a:buSzPts val="2400"/>
              <a:buChar char="○"/>
              <a:defRPr i="1"/>
            </a:lvl2pPr>
            <a:lvl3pPr indent="-381000" lvl="2" marL="1371600" rtl="0" algn="ctr">
              <a:spcBef>
                <a:spcPts val="0"/>
              </a:spcBef>
              <a:spcAft>
                <a:spcPts val="0"/>
              </a:spcAft>
              <a:buSzPts val="2400"/>
              <a:buChar char="■"/>
              <a:defRPr i="1"/>
            </a:lvl3pPr>
            <a:lvl4pPr indent="-342900" lvl="3" marL="1828800" rtl="0" algn="ctr">
              <a:spcBef>
                <a:spcPts val="0"/>
              </a:spcBef>
              <a:spcAft>
                <a:spcPts val="0"/>
              </a:spcAft>
              <a:buSzPts val="1800"/>
              <a:buChar char="●"/>
              <a:defRPr i="1"/>
            </a:lvl4pPr>
            <a:lvl5pPr indent="-342900" lvl="4" marL="2286000" rtl="0" algn="ctr">
              <a:spcBef>
                <a:spcPts val="0"/>
              </a:spcBef>
              <a:spcAft>
                <a:spcPts val="0"/>
              </a:spcAft>
              <a:buSzPts val="1800"/>
              <a:buChar char="○"/>
              <a:defRPr i="1"/>
            </a:lvl5pPr>
            <a:lvl6pPr indent="-342900" lvl="5" marL="2743200" rtl="0" algn="ctr">
              <a:spcBef>
                <a:spcPts val="0"/>
              </a:spcBef>
              <a:spcAft>
                <a:spcPts val="0"/>
              </a:spcAft>
              <a:buSzPts val="1800"/>
              <a:buChar char="■"/>
              <a:defRPr i="1"/>
            </a:lvl6pPr>
            <a:lvl7pPr indent="-342900" lvl="6" marL="3200400" rtl="0" algn="ctr">
              <a:spcBef>
                <a:spcPts val="0"/>
              </a:spcBef>
              <a:spcAft>
                <a:spcPts val="0"/>
              </a:spcAft>
              <a:buSzPts val="1800"/>
              <a:buChar char="●"/>
              <a:defRPr i="1"/>
            </a:lvl7pPr>
            <a:lvl8pPr indent="-342900" lvl="7" marL="3657600" rtl="0" algn="ctr">
              <a:spcBef>
                <a:spcPts val="0"/>
              </a:spcBef>
              <a:spcAft>
                <a:spcPts val="0"/>
              </a:spcAft>
              <a:buSzPts val="1800"/>
              <a:buChar char="○"/>
              <a:defRPr i="1"/>
            </a:lvl8pPr>
            <a:lvl9pPr indent="-342900" lvl="8" marL="4114800" algn="ctr">
              <a:spcBef>
                <a:spcPts val="0"/>
              </a:spcBef>
              <a:spcAft>
                <a:spcPts val="0"/>
              </a:spcAft>
              <a:buSzPts val="1800"/>
              <a:buChar char="■"/>
              <a:defRPr i="1"/>
            </a:lvl9pPr>
          </a:lstStyle>
          <a:p/>
        </p:txBody>
      </p:sp>
      <p:sp>
        <p:nvSpPr>
          <p:cNvPr id="68" name="Google Shape;68;p16"/>
          <p:cNvSpPr txBox="1"/>
          <p:nvPr/>
        </p:nvSpPr>
        <p:spPr>
          <a:xfrm>
            <a:off x="3593400" y="1181419"/>
            <a:ext cx="1957200" cy="653523"/>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600">
                <a:solidFill>
                  <a:srgbClr val="97ABBC"/>
                </a:solidFill>
              </a:rPr>
              <a:t>“</a:t>
            </a:r>
            <a:endParaRPr b="1" sz="9600">
              <a:solidFill>
                <a:srgbClr val="97ABBC"/>
              </a:solidFill>
            </a:endParaRPr>
          </a:p>
        </p:txBody>
      </p:sp>
      <p:sp>
        <p:nvSpPr>
          <p:cNvPr id="69" name="Google Shape;69;p16"/>
          <p:cNvSpPr/>
          <p:nvPr/>
        </p:nvSpPr>
        <p:spPr>
          <a:xfrm>
            <a:off x="5723283" y="1599675"/>
            <a:ext cx="17103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6"/>
          <p:cNvSpPr/>
          <p:nvPr/>
        </p:nvSpPr>
        <p:spPr>
          <a:xfrm>
            <a:off x="7434177" y="1599675"/>
            <a:ext cx="17103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6"/>
          <p:cNvSpPr/>
          <p:nvPr/>
        </p:nvSpPr>
        <p:spPr>
          <a:xfrm>
            <a:off x="0" y="1599675"/>
            <a:ext cx="17103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6"/>
          <p:cNvSpPr/>
          <p:nvPr/>
        </p:nvSpPr>
        <p:spPr>
          <a:xfrm>
            <a:off x="1710425" y="1599675"/>
            <a:ext cx="17103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73" name="Shape 73"/>
        <p:cNvGrpSpPr/>
        <p:nvPr/>
      </p:nvGrpSpPr>
      <p:grpSpPr>
        <a:xfrm>
          <a:off x="0" y="0"/>
          <a:ext cx="0" cy="0"/>
          <a:chOff x="0" y="0"/>
          <a:chExt cx="0" cy="0"/>
        </a:xfrm>
      </p:grpSpPr>
      <p:sp>
        <p:nvSpPr>
          <p:cNvPr id="74" name="Google Shape;74;p17"/>
          <p:cNvSpPr txBox="1"/>
          <p:nvPr>
            <p:ph type="title"/>
          </p:nvPr>
        </p:nvSpPr>
        <p:spPr>
          <a:xfrm>
            <a:off x="893700" y="205988"/>
            <a:ext cx="6462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75" name="Google Shape;75;p17"/>
          <p:cNvSpPr txBox="1"/>
          <p:nvPr>
            <p:ph idx="1" type="body"/>
          </p:nvPr>
        </p:nvSpPr>
        <p:spPr>
          <a:xfrm>
            <a:off x="893700" y="1373588"/>
            <a:ext cx="6462600" cy="3552341"/>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76" name="Google Shape;76;p17"/>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7"/>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7"/>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7"/>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80" name="Shape 80"/>
        <p:cNvGrpSpPr/>
        <p:nvPr/>
      </p:nvGrpSpPr>
      <p:grpSpPr>
        <a:xfrm>
          <a:off x="0" y="0"/>
          <a:ext cx="0" cy="0"/>
          <a:chOff x="0" y="0"/>
          <a:chExt cx="0" cy="0"/>
        </a:xfrm>
      </p:grpSpPr>
      <p:sp>
        <p:nvSpPr>
          <p:cNvPr id="81" name="Google Shape;81;p18"/>
          <p:cNvSpPr txBox="1"/>
          <p:nvPr>
            <p:ph type="title"/>
          </p:nvPr>
        </p:nvSpPr>
        <p:spPr>
          <a:xfrm>
            <a:off x="893700" y="205988"/>
            <a:ext cx="6462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82" name="Google Shape;82;p18"/>
          <p:cNvSpPr txBox="1"/>
          <p:nvPr>
            <p:ph idx="1" type="body"/>
          </p:nvPr>
        </p:nvSpPr>
        <p:spPr>
          <a:xfrm>
            <a:off x="893625" y="1200150"/>
            <a:ext cx="3136800" cy="3725693"/>
          </a:xfrm>
          <a:prstGeom prst="rect">
            <a:avLst/>
          </a:prstGeom>
        </p:spPr>
        <p:txBody>
          <a:bodyPr anchorCtr="0" anchor="t" bIns="91425" lIns="91425" spcFirstLastPara="1" rIns="91425" wrap="square" tIns="91425">
            <a:noAutofit/>
          </a:bodyPr>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83" name="Google Shape;83;p18"/>
          <p:cNvSpPr txBox="1"/>
          <p:nvPr>
            <p:ph idx="2" type="body"/>
          </p:nvPr>
        </p:nvSpPr>
        <p:spPr>
          <a:xfrm>
            <a:off x="4219456" y="1200150"/>
            <a:ext cx="3136800" cy="3725693"/>
          </a:xfrm>
          <a:prstGeom prst="rect">
            <a:avLst/>
          </a:prstGeom>
        </p:spPr>
        <p:txBody>
          <a:bodyPr anchorCtr="0" anchor="t" bIns="91425" lIns="91425" spcFirstLastPara="1" rIns="91425" wrap="square" tIns="91425">
            <a:noAutofit/>
          </a:bodyPr>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84" name="Google Shape;84;p18"/>
          <p:cNvSpPr/>
          <p:nvPr/>
        </p:nvSpPr>
        <p:spPr>
          <a:xfrm>
            <a:off x="7356366" y="5066325"/>
            <a:ext cx="893700" cy="77318"/>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8"/>
          <p:cNvSpPr/>
          <p:nvPr/>
        </p:nvSpPr>
        <p:spPr>
          <a:xfrm>
            <a:off x="8250312" y="5066325"/>
            <a:ext cx="893700" cy="77318"/>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8"/>
          <p:cNvSpPr/>
          <p:nvPr/>
        </p:nvSpPr>
        <p:spPr>
          <a:xfrm>
            <a:off x="0" y="5066325"/>
            <a:ext cx="893700" cy="77318"/>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8"/>
          <p:cNvSpPr/>
          <p:nvPr/>
        </p:nvSpPr>
        <p:spPr>
          <a:xfrm>
            <a:off x="893710" y="5066325"/>
            <a:ext cx="6462600" cy="77318"/>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8"/>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8"/>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8"/>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8"/>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92" name="Shape 92"/>
        <p:cNvGrpSpPr/>
        <p:nvPr/>
      </p:nvGrpSpPr>
      <p:grpSpPr>
        <a:xfrm>
          <a:off x="0" y="0"/>
          <a:ext cx="0" cy="0"/>
          <a:chOff x="0" y="0"/>
          <a:chExt cx="0" cy="0"/>
        </a:xfrm>
      </p:grpSpPr>
      <p:sp>
        <p:nvSpPr>
          <p:cNvPr id="93" name="Google Shape;93;p19"/>
          <p:cNvSpPr txBox="1"/>
          <p:nvPr>
            <p:ph type="title"/>
          </p:nvPr>
        </p:nvSpPr>
        <p:spPr>
          <a:xfrm>
            <a:off x="893700" y="205988"/>
            <a:ext cx="6462600" cy="85725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94" name="Google Shape;94;p19"/>
          <p:cNvSpPr txBox="1"/>
          <p:nvPr>
            <p:ph idx="1" type="body"/>
          </p:nvPr>
        </p:nvSpPr>
        <p:spPr>
          <a:xfrm>
            <a:off x="893700" y="1200150"/>
            <a:ext cx="2371200" cy="3725693"/>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95" name="Google Shape;95;p19"/>
          <p:cNvSpPr txBox="1"/>
          <p:nvPr>
            <p:ph idx="2" type="body"/>
          </p:nvPr>
        </p:nvSpPr>
        <p:spPr>
          <a:xfrm>
            <a:off x="3386404" y="1200150"/>
            <a:ext cx="2371200" cy="3725693"/>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96" name="Google Shape;96;p19"/>
          <p:cNvSpPr txBox="1"/>
          <p:nvPr>
            <p:ph idx="3" type="body"/>
          </p:nvPr>
        </p:nvSpPr>
        <p:spPr>
          <a:xfrm>
            <a:off x="5879107" y="1200150"/>
            <a:ext cx="2371200" cy="3725693"/>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97" name="Google Shape;97;p19"/>
          <p:cNvSpPr/>
          <p:nvPr/>
        </p:nvSpPr>
        <p:spPr>
          <a:xfrm>
            <a:off x="7356366" y="5066325"/>
            <a:ext cx="893700" cy="77318"/>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9"/>
          <p:cNvSpPr/>
          <p:nvPr/>
        </p:nvSpPr>
        <p:spPr>
          <a:xfrm>
            <a:off x="8250312" y="5066325"/>
            <a:ext cx="893700" cy="77318"/>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9"/>
          <p:cNvSpPr/>
          <p:nvPr/>
        </p:nvSpPr>
        <p:spPr>
          <a:xfrm>
            <a:off x="0" y="5066325"/>
            <a:ext cx="893700" cy="77318"/>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9"/>
          <p:cNvSpPr/>
          <p:nvPr/>
        </p:nvSpPr>
        <p:spPr>
          <a:xfrm>
            <a:off x="893710" y="5066325"/>
            <a:ext cx="6462600" cy="77318"/>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9"/>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9"/>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9"/>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9"/>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5" name="Shape 105"/>
        <p:cNvGrpSpPr/>
        <p:nvPr/>
      </p:nvGrpSpPr>
      <p:grpSpPr>
        <a:xfrm>
          <a:off x="0" y="0"/>
          <a:ext cx="0" cy="0"/>
          <a:chOff x="0" y="0"/>
          <a:chExt cx="0" cy="0"/>
        </a:xfrm>
      </p:grpSpPr>
      <p:sp>
        <p:nvSpPr>
          <p:cNvPr id="106" name="Google Shape;106;p20"/>
          <p:cNvSpPr txBox="1"/>
          <p:nvPr>
            <p:ph type="title"/>
          </p:nvPr>
        </p:nvSpPr>
        <p:spPr>
          <a:xfrm>
            <a:off x="893700" y="205988"/>
            <a:ext cx="6462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07" name="Google Shape;107;p20"/>
          <p:cNvSpPr/>
          <p:nvPr/>
        </p:nvSpPr>
        <p:spPr>
          <a:xfrm>
            <a:off x="7356366" y="5066325"/>
            <a:ext cx="893700" cy="77318"/>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20"/>
          <p:cNvSpPr/>
          <p:nvPr/>
        </p:nvSpPr>
        <p:spPr>
          <a:xfrm>
            <a:off x="8250312" y="5066325"/>
            <a:ext cx="893700" cy="77318"/>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0"/>
          <p:cNvSpPr/>
          <p:nvPr/>
        </p:nvSpPr>
        <p:spPr>
          <a:xfrm>
            <a:off x="0" y="5066325"/>
            <a:ext cx="893700" cy="77318"/>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0"/>
          <p:cNvSpPr/>
          <p:nvPr/>
        </p:nvSpPr>
        <p:spPr>
          <a:xfrm>
            <a:off x="893710" y="5066325"/>
            <a:ext cx="6462600" cy="77318"/>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20"/>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0"/>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0"/>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0"/>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5" name="Shape 115"/>
        <p:cNvGrpSpPr/>
        <p:nvPr/>
      </p:nvGrpSpPr>
      <p:grpSpPr>
        <a:xfrm>
          <a:off x="0" y="0"/>
          <a:ext cx="0" cy="0"/>
          <a:chOff x="0" y="0"/>
          <a:chExt cx="0" cy="0"/>
        </a:xfrm>
      </p:grpSpPr>
      <p:sp>
        <p:nvSpPr>
          <p:cNvPr id="116" name="Google Shape;116;p21"/>
          <p:cNvSpPr txBox="1"/>
          <p:nvPr>
            <p:ph idx="1" type="body"/>
          </p:nvPr>
        </p:nvSpPr>
        <p:spPr>
          <a:xfrm>
            <a:off x="893700" y="4649963"/>
            <a:ext cx="6462600" cy="350693"/>
          </a:xfrm>
          <a:prstGeom prst="rect">
            <a:avLst/>
          </a:prstGeom>
        </p:spPr>
        <p:txBody>
          <a:bodyPr anchorCtr="0" anchor="b" bIns="91425" lIns="91425" spcFirstLastPara="1" rIns="91425" wrap="square" tIns="91425">
            <a:noAutofit/>
          </a:bodyPr>
          <a:lstStyle>
            <a:lvl1pPr indent="-228600" lvl="0" marL="457200">
              <a:spcBef>
                <a:spcPts val="360"/>
              </a:spcBef>
              <a:spcAft>
                <a:spcPts val="0"/>
              </a:spcAft>
              <a:buClr>
                <a:srgbClr val="2185C5"/>
              </a:buClr>
              <a:buSzPts val="1400"/>
              <a:buNone/>
              <a:defRPr sz="1400">
                <a:solidFill>
                  <a:srgbClr val="2185C5"/>
                </a:solidFill>
              </a:defRPr>
            </a:lvl1pPr>
          </a:lstStyle>
          <a:p/>
        </p:txBody>
      </p:sp>
      <p:sp>
        <p:nvSpPr>
          <p:cNvPr id="117" name="Google Shape;117;p21"/>
          <p:cNvSpPr/>
          <p:nvPr/>
        </p:nvSpPr>
        <p:spPr>
          <a:xfrm>
            <a:off x="7356366" y="5066325"/>
            <a:ext cx="893700" cy="77318"/>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1"/>
          <p:cNvSpPr/>
          <p:nvPr/>
        </p:nvSpPr>
        <p:spPr>
          <a:xfrm>
            <a:off x="8250312" y="5066325"/>
            <a:ext cx="893700" cy="77318"/>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1"/>
          <p:cNvSpPr/>
          <p:nvPr/>
        </p:nvSpPr>
        <p:spPr>
          <a:xfrm>
            <a:off x="0" y="5066325"/>
            <a:ext cx="893700" cy="77318"/>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1"/>
          <p:cNvSpPr/>
          <p:nvPr/>
        </p:nvSpPr>
        <p:spPr>
          <a:xfrm>
            <a:off x="893710" y="5066325"/>
            <a:ext cx="6462600" cy="77318"/>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1"/>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21"/>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1"/>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21"/>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5" name="Shape 125"/>
        <p:cNvGrpSpPr/>
        <p:nvPr/>
      </p:nvGrpSpPr>
      <p:grpSpPr>
        <a:xfrm>
          <a:off x="0" y="0"/>
          <a:ext cx="0" cy="0"/>
          <a:chOff x="0" y="0"/>
          <a:chExt cx="0" cy="0"/>
        </a:xfrm>
      </p:grpSpPr>
      <p:sp>
        <p:nvSpPr>
          <p:cNvPr id="126" name="Google Shape;126;p22"/>
          <p:cNvSpPr/>
          <p:nvPr/>
        </p:nvSpPr>
        <p:spPr>
          <a:xfrm>
            <a:off x="7356366" y="5066325"/>
            <a:ext cx="893700" cy="77318"/>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2"/>
          <p:cNvSpPr/>
          <p:nvPr/>
        </p:nvSpPr>
        <p:spPr>
          <a:xfrm>
            <a:off x="8250312" y="5066325"/>
            <a:ext cx="893700" cy="77318"/>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2"/>
          <p:cNvSpPr/>
          <p:nvPr/>
        </p:nvSpPr>
        <p:spPr>
          <a:xfrm>
            <a:off x="0" y="5066325"/>
            <a:ext cx="893700" cy="77318"/>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2"/>
          <p:cNvSpPr/>
          <p:nvPr/>
        </p:nvSpPr>
        <p:spPr>
          <a:xfrm>
            <a:off x="893710" y="5066325"/>
            <a:ext cx="6462600" cy="77318"/>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2"/>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2"/>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2"/>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2"/>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color background">
  <p:cSld name="BLANK_1">
    <p:bg>
      <p:bgPr>
        <a:solidFill>
          <a:srgbClr val="981E32"/>
        </a:solidFill>
      </p:bgPr>
    </p:bg>
    <p:spTree>
      <p:nvGrpSpPr>
        <p:cNvPr id="134" name="Shape 134"/>
        <p:cNvGrpSpPr/>
        <p:nvPr/>
      </p:nvGrpSpPr>
      <p:grpSpPr>
        <a:xfrm>
          <a:off x="0" y="0"/>
          <a:ext cx="0" cy="0"/>
          <a:chOff x="0" y="0"/>
          <a:chExt cx="0" cy="0"/>
        </a:xfrm>
      </p:grpSpPr>
      <p:sp>
        <p:nvSpPr>
          <p:cNvPr id="135" name="Google Shape;135;p23"/>
          <p:cNvSpPr/>
          <p:nvPr/>
        </p:nvSpPr>
        <p:spPr>
          <a:xfrm>
            <a:off x="7356366" y="5066325"/>
            <a:ext cx="893700" cy="77318"/>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3"/>
          <p:cNvSpPr/>
          <p:nvPr/>
        </p:nvSpPr>
        <p:spPr>
          <a:xfrm>
            <a:off x="8250312" y="5066325"/>
            <a:ext cx="893700" cy="77318"/>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3"/>
          <p:cNvSpPr/>
          <p:nvPr/>
        </p:nvSpPr>
        <p:spPr>
          <a:xfrm>
            <a:off x="0" y="5066325"/>
            <a:ext cx="893700" cy="77318"/>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3"/>
          <p:cNvSpPr/>
          <p:nvPr/>
        </p:nvSpPr>
        <p:spPr>
          <a:xfrm>
            <a:off x="893710" y="5066325"/>
            <a:ext cx="6462600" cy="77318"/>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3"/>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3"/>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3"/>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3"/>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theme" Target="../theme/theme1.xml"/><Relationship Id="rId10" Type="http://schemas.openxmlformats.org/officeDocument/2006/relationships/slideLayout" Target="../slideLayouts/slideLayout2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893700" y="205988"/>
            <a:ext cx="6462600" cy="85725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SzPts val="3600"/>
              <a:buFont typeface="Raleway"/>
              <a:buNone/>
              <a:defRPr sz="3600">
                <a:latin typeface="Raleway"/>
                <a:ea typeface="Raleway"/>
                <a:cs typeface="Raleway"/>
                <a:sym typeface="Raleway"/>
              </a:defRPr>
            </a:lvl1pPr>
            <a:lvl2pPr lvl="1">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p:txBody>
      </p:sp>
      <p:sp>
        <p:nvSpPr>
          <p:cNvPr id="52" name="Google Shape;52;p13"/>
          <p:cNvSpPr txBox="1"/>
          <p:nvPr>
            <p:ph idx="1" type="body"/>
          </p:nvPr>
        </p:nvSpPr>
        <p:spPr>
          <a:xfrm>
            <a:off x="893700" y="1373588"/>
            <a:ext cx="6462600" cy="3552341"/>
          </a:xfrm>
          <a:prstGeom prst="rect">
            <a:avLst/>
          </a:prstGeom>
          <a:noFill/>
          <a:ln>
            <a:noFill/>
          </a:ln>
        </p:spPr>
        <p:txBody>
          <a:bodyPr anchorCtr="0" anchor="t" bIns="91425" lIns="91425" spcFirstLastPara="1" rIns="91425" wrap="square" tIns="91425">
            <a:noAutofit/>
          </a:bodyPr>
          <a:lstStyle>
            <a:lvl1pPr indent="-419100" lvl="0" marL="457200">
              <a:spcBef>
                <a:spcPts val="600"/>
              </a:spcBef>
              <a:spcAft>
                <a:spcPts val="0"/>
              </a:spcAft>
              <a:buSzPts val="3000"/>
              <a:buFont typeface="Lato"/>
              <a:buChar char="●"/>
              <a:defRPr sz="3000">
                <a:latin typeface="Lato"/>
                <a:ea typeface="Lato"/>
                <a:cs typeface="Lato"/>
                <a:sym typeface="Lato"/>
              </a:defRPr>
            </a:lvl1pPr>
            <a:lvl2pPr indent="-381000" lvl="1" marL="914400">
              <a:spcBef>
                <a:spcPts val="0"/>
              </a:spcBef>
              <a:spcAft>
                <a:spcPts val="0"/>
              </a:spcAft>
              <a:buSzPts val="2400"/>
              <a:buFont typeface="Lato"/>
              <a:buChar char="○"/>
              <a:defRPr sz="2400">
                <a:latin typeface="Lato"/>
                <a:ea typeface="Lato"/>
                <a:cs typeface="Lato"/>
                <a:sym typeface="Lato"/>
              </a:defRPr>
            </a:lvl2pPr>
            <a:lvl3pPr indent="-381000" lvl="2" marL="1371600">
              <a:spcBef>
                <a:spcPts val="0"/>
              </a:spcBef>
              <a:spcAft>
                <a:spcPts val="0"/>
              </a:spcAft>
              <a:buSzPts val="2400"/>
              <a:buFont typeface="Lato"/>
              <a:buChar char="■"/>
              <a:defRPr sz="2400">
                <a:latin typeface="Lato"/>
                <a:ea typeface="Lato"/>
                <a:cs typeface="Lato"/>
                <a:sym typeface="Lato"/>
              </a:defRPr>
            </a:lvl3pPr>
            <a:lvl4pPr indent="-342900" lvl="3" marL="1828800">
              <a:spcBef>
                <a:spcPts val="0"/>
              </a:spcBef>
              <a:spcAft>
                <a:spcPts val="0"/>
              </a:spcAft>
              <a:buSzPts val="1800"/>
              <a:buFont typeface="Lato"/>
              <a:buChar char="●"/>
              <a:defRPr sz="1800">
                <a:latin typeface="Lato"/>
                <a:ea typeface="Lato"/>
                <a:cs typeface="Lato"/>
                <a:sym typeface="Lato"/>
              </a:defRPr>
            </a:lvl4pPr>
            <a:lvl5pPr indent="-342900" lvl="4" marL="2286000">
              <a:spcBef>
                <a:spcPts val="0"/>
              </a:spcBef>
              <a:spcAft>
                <a:spcPts val="0"/>
              </a:spcAft>
              <a:buSzPts val="1800"/>
              <a:buFont typeface="Lato"/>
              <a:buChar char="○"/>
              <a:defRPr sz="1800">
                <a:latin typeface="Lato"/>
                <a:ea typeface="Lato"/>
                <a:cs typeface="Lato"/>
                <a:sym typeface="Lato"/>
              </a:defRPr>
            </a:lvl5pPr>
            <a:lvl6pPr indent="-342900" lvl="5" marL="2743200">
              <a:spcBef>
                <a:spcPts val="0"/>
              </a:spcBef>
              <a:spcAft>
                <a:spcPts val="0"/>
              </a:spcAft>
              <a:buSzPts val="1800"/>
              <a:buFont typeface="Lato"/>
              <a:buChar char="■"/>
              <a:defRPr sz="1800">
                <a:latin typeface="Lato"/>
                <a:ea typeface="Lato"/>
                <a:cs typeface="Lato"/>
                <a:sym typeface="Lato"/>
              </a:defRPr>
            </a:lvl6pPr>
            <a:lvl7pPr indent="-342900" lvl="6" marL="3200400">
              <a:spcBef>
                <a:spcPts val="0"/>
              </a:spcBef>
              <a:spcAft>
                <a:spcPts val="0"/>
              </a:spcAft>
              <a:buSzPts val="1800"/>
              <a:buFont typeface="Lato"/>
              <a:buChar char="●"/>
              <a:defRPr sz="1800">
                <a:latin typeface="Lato"/>
                <a:ea typeface="Lato"/>
                <a:cs typeface="Lato"/>
                <a:sym typeface="Lato"/>
              </a:defRPr>
            </a:lvl7pPr>
            <a:lvl8pPr indent="-342900" lvl="7" marL="3657600">
              <a:spcBef>
                <a:spcPts val="0"/>
              </a:spcBef>
              <a:spcAft>
                <a:spcPts val="0"/>
              </a:spcAft>
              <a:buSzPts val="1800"/>
              <a:buFont typeface="Lato"/>
              <a:buChar char="○"/>
              <a:defRPr sz="1800">
                <a:latin typeface="Lato"/>
                <a:ea typeface="Lato"/>
                <a:cs typeface="Lato"/>
                <a:sym typeface="Lato"/>
              </a:defRPr>
            </a:lvl8pPr>
            <a:lvl9pPr indent="-342900" lvl="8" marL="4114800">
              <a:spcBef>
                <a:spcPts val="0"/>
              </a:spcBef>
              <a:spcAft>
                <a:spcPts val="0"/>
              </a:spcAft>
              <a:buSzPts val="1800"/>
              <a:buFont typeface="Lato"/>
              <a:buChar char="■"/>
              <a:defRPr sz="1800">
                <a:latin typeface="Lato"/>
                <a:ea typeface="Lato"/>
                <a:cs typeface="Lato"/>
                <a:sym typeface="Lato"/>
              </a:defRPr>
            </a:lvl9pPr>
          </a:lstStyle>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Relationship Id="rId3" Type="http://schemas.openxmlformats.org/officeDocument/2006/relationships/image" Target="../media/image1.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0.xml"/><Relationship Id="rId3" Type="http://schemas.openxmlformats.org/officeDocument/2006/relationships/hyperlink" Target="http://www.slidescarnival.com/" TargetMode="External"/><Relationship Id="rId4" Type="http://schemas.openxmlformats.org/officeDocument/2006/relationships/hyperlink" Target="http://www.webalys.com/minicons" TargetMode="External"/><Relationship Id="rId5" Type="http://schemas.openxmlformats.org/officeDocument/2006/relationships/hyperlink" Target="http://creativecommons.org/licenses/by/4.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4"/>
          <p:cNvSpPr txBox="1"/>
          <p:nvPr>
            <p:ph type="ctrTitle"/>
          </p:nvPr>
        </p:nvSpPr>
        <p:spPr>
          <a:xfrm>
            <a:off x="721425" y="2838925"/>
            <a:ext cx="7250700" cy="115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Arrangement and Levels of Processing</a:t>
            </a:r>
            <a:endParaRPr/>
          </a:p>
          <a:p>
            <a:pPr indent="0" lvl="0" marL="0" rtl="0" algn="l">
              <a:spcBef>
                <a:spcPts val="0"/>
              </a:spcBef>
              <a:spcAft>
                <a:spcPts val="0"/>
              </a:spcAft>
              <a:buNone/>
            </a:pPr>
            <a:r>
              <a:rPr lang="en" sz="3600"/>
              <a:t>Digital Stewardship Curriculum </a:t>
            </a:r>
            <a:endParaRPr sz="3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3"/>
          <p:cNvSpPr txBox="1"/>
          <p:nvPr>
            <p:ph type="title"/>
          </p:nvPr>
        </p:nvSpPr>
        <p:spPr>
          <a:xfrm>
            <a:off x="893700" y="205977"/>
            <a:ext cx="80802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Tailor Work to Collection/Project</a:t>
            </a:r>
            <a:endParaRPr/>
          </a:p>
        </p:txBody>
      </p:sp>
      <p:sp>
        <p:nvSpPr>
          <p:cNvPr id="201" name="Google Shape;201;p33"/>
          <p:cNvSpPr txBox="1"/>
          <p:nvPr>
            <p:ph idx="1" type="body"/>
          </p:nvPr>
        </p:nvSpPr>
        <p:spPr>
          <a:xfrm>
            <a:off x="893700" y="1404806"/>
            <a:ext cx="6462600" cy="36330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Be flexible</a:t>
            </a:r>
            <a:endParaRPr/>
          </a:p>
          <a:p>
            <a:pPr indent="-419100" lvl="0" marL="457200" rtl="0" algn="l">
              <a:spcBef>
                <a:spcPts val="0"/>
              </a:spcBef>
              <a:spcAft>
                <a:spcPts val="0"/>
              </a:spcAft>
              <a:buSzPts val="3000"/>
              <a:buChar char="●"/>
            </a:pPr>
            <a:r>
              <a:rPr lang="en"/>
              <a:t>Adapt to collection/project</a:t>
            </a:r>
            <a:endParaRPr/>
          </a:p>
          <a:p>
            <a:pPr indent="-419100" lvl="0" marL="457200" rtl="0" algn="l">
              <a:spcBef>
                <a:spcPts val="0"/>
              </a:spcBef>
              <a:spcAft>
                <a:spcPts val="0"/>
              </a:spcAft>
              <a:buSzPts val="3000"/>
              <a:buChar char="●"/>
            </a:pPr>
            <a:r>
              <a:rPr lang="en"/>
              <a:t>Use concepts of “Good Enough” processing</a:t>
            </a:r>
            <a:endParaRPr/>
          </a:p>
          <a:p>
            <a:pPr indent="-419100" lvl="0" marL="457200" rtl="0" algn="l">
              <a:spcBef>
                <a:spcPts val="0"/>
              </a:spcBef>
              <a:spcAft>
                <a:spcPts val="0"/>
              </a:spcAft>
              <a:buSzPts val="3000"/>
              <a:buChar char="●"/>
            </a:pPr>
            <a:r>
              <a:rPr lang="en"/>
              <a:t>Prioritize and plan out projects</a:t>
            </a:r>
            <a:endParaRPr/>
          </a:p>
          <a:p>
            <a:pPr indent="0" lvl="0" marL="457200" rtl="0" algn="l">
              <a:spcBef>
                <a:spcPts val="600"/>
              </a:spcBef>
              <a:spcAft>
                <a:spcPts val="0"/>
              </a:spcAft>
              <a:buNone/>
            </a:pPr>
            <a:br>
              <a:rPr lang="en"/>
            </a:br>
            <a:endParaRPr/>
          </a:p>
          <a:p>
            <a:pPr indent="0" lvl="0" marL="0" rtl="0" algn="l">
              <a:spcBef>
                <a:spcPts val="600"/>
              </a:spcBef>
              <a:spcAft>
                <a:spcPts val="0"/>
              </a:spcAft>
              <a:buNone/>
            </a:pPr>
            <a:r>
              <a:t/>
            </a:r>
            <a:endParaRPr/>
          </a:p>
          <a:p>
            <a:pPr indent="0" lvl="0" marL="0" rtl="0" algn="l">
              <a:spcBef>
                <a:spcPts val="60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0" st="0"/>
                                            </p:txEl>
                                          </p:spTgt>
                                        </p:tgtEl>
                                        <p:attrNameLst>
                                          <p:attrName>style.visibility</p:attrName>
                                        </p:attrNameLst>
                                      </p:cBhvr>
                                      <p:to>
                                        <p:strVal val="visible"/>
                                      </p:to>
                                    </p:set>
                                    <p:animEffect filter="fade" transition="in">
                                      <p:cBhvr>
                                        <p:cTn dur="1000"/>
                                        <p:tgtEl>
                                          <p:spTgt spid="2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1" st="1"/>
                                            </p:txEl>
                                          </p:spTgt>
                                        </p:tgtEl>
                                        <p:attrNameLst>
                                          <p:attrName>style.visibility</p:attrName>
                                        </p:attrNameLst>
                                      </p:cBhvr>
                                      <p:to>
                                        <p:strVal val="visible"/>
                                      </p:to>
                                    </p:set>
                                    <p:animEffect filter="fade" transition="in">
                                      <p:cBhvr>
                                        <p:cTn dur="1000"/>
                                        <p:tgtEl>
                                          <p:spTgt spid="20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2" st="2"/>
                                            </p:txEl>
                                          </p:spTgt>
                                        </p:tgtEl>
                                        <p:attrNameLst>
                                          <p:attrName>style.visibility</p:attrName>
                                        </p:attrNameLst>
                                      </p:cBhvr>
                                      <p:to>
                                        <p:strVal val="visible"/>
                                      </p:to>
                                    </p:set>
                                    <p:animEffect filter="fade" transition="in">
                                      <p:cBhvr>
                                        <p:cTn dur="1000"/>
                                        <p:tgtEl>
                                          <p:spTgt spid="20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3" st="3"/>
                                            </p:txEl>
                                          </p:spTgt>
                                        </p:tgtEl>
                                        <p:attrNameLst>
                                          <p:attrName>style.visibility</p:attrName>
                                        </p:attrNameLst>
                                      </p:cBhvr>
                                      <p:to>
                                        <p:strVal val="visible"/>
                                      </p:to>
                                    </p:set>
                                    <p:animEffect filter="fade" transition="in">
                                      <p:cBhvr>
                                        <p:cTn dur="1000"/>
                                        <p:tgtEl>
                                          <p:spTgt spid="20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4" st="4"/>
                                            </p:txEl>
                                          </p:spTgt>
                                        </p:tgtEl>
                                        <p:attrNameLst>
                                          <p:attrName>style.visibility</p:attrName>
                                        </p:attrNameLst>
                                      </p:cBhvr>
                                      <p:to>
                                        <p:strVal val="visible"/>
                                      </p:to>
                                    </p:set>
                                    <p:animEffect filter="fade" transition="in">
                                      <p:cBhvr>
                                        <p:cTn dur="1000"/>
                                        <p:tgtEl>
                                          <p:spTgt spid="20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5" st="5"/>
                                            </p:txEl>
                                          </p:spTgt>
                                        </p:tgtEl>
                                        <p:attrNameLst>
                                          <p:attrName>style.visibility</p:attrName>
                                        </p:attrNameLst>
                                      </p:cBhvr>
                                      <p:to>
                                        <p:strVal val="visible"/>
                                      </p:to>
                                    </p:set>
                                    <p:animEffect filter="fade" transition="in">
                                      <p:cBhvr>
                                        <p:cTn dur="1000"/>
                                        <p:tgtEl>
                                          <p:spTgt spid="20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6" st="6"/>
                                            </p:txEl>
                                          </p:spTgt>
                                        </p:tgtEl>
                                        <p:attrNameLst>
                                          <p:attrName>style.visibility</p:attrName>
                                        </p:attrNameLst>
                                      </p:cBhvr>
                                      <p:to>
                                        <p:strVal val="visible"/>
                                      </p:to>
                                    </p:set>
                                    <p:animEffect filter="fade" transition="in">
                                      <p:cBhvr>
                                        <p:cTn dur="1000"/>
                                        <p:tgtEl>
                                          <p:spTgt spid="201">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4"/>
          <p:cNvSpPr txBox="1"/>
          <p:nvPr>
            <p:ph type="title"/>
          </p:nvPr>
        </p:nvSpPr>
        <p:spPr>
          <a:xfrm>
            <a:off x="893700" y="210669"/>
            <a:ext cx="6462600" cy="876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Create a Processing Plan</a:t>
            </a:r>
            <a:endParaRPr/>
          </a:p>
        </p:txBody>
      </p:sp>
      <p:sp>
        <p:nvSpPr>
          <p:cNvPr id="207" name="Google Shape;207;p34"/>
          <p:cNvSpPr txBox="1"/>
          <p:nvPr>
            <p:ph idx="1" type="body"/>
          </p:nvPr>
        </p:nvSpPr>
        <p:spPr>
          <a:xfrm>
            <a:off x="893700" y="1404806"/>
            <a:ext cx="6462600" cy="36330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Overall strategy for each collection</a:t>
            </a:r>
            <a:endParaRPr/>
          </a:p>
          <a:p>
            <a:pPr indent="-419100" lvl="0" marL="457200" rtl="0" algn="l">
              <a:spcBef>
                <a:spcPts val="0"/>
              </a:spcBef>
              <a:spcAft>
                <a:spcPts val="0"/>
              </a:spcAft>
              <a:buSzPts val="3000"/>
              <a:buChar char="●"/>
            </a:pPr>
            <a:r>
              <a:rPr lang="en"/>
              <a:t>Documented steps and notes</a:t>
            </a:r>
            <a:endParaRPr/>
          </a:p>
          <a:p>
            <a:pPr indent="-419100" lvl="0" marL="457200" rtl="0" algn="l">
              <a:spcBef>
                <a:spcPts val="0"/>
              </a:spcBef>
              <a:spcAft>
                <a:spcPts val="0"/>
              </a:spcAft>
              <a:buSzPts val="3000"/>
              <a:buChar char="●"/>
            </a:pPr>
            <a:r>
              <a:rPr lang="en"/>
              <a:t>Helpful to others and yourself</a:t>
            </a:r>
            <a:br>
              <a:rPr lang="en"/>
            </a:br>
            <a:endParaRPr/>
          </a:p>
          <a:p>
            <a:pPr indent="0" lvl="0" marL="0" rtl="0" algn="l">
              <a:spcBef>
                <a:spcPts val="600"/>
              </a:spcBef>
              <a:spcAft>
                <a:spcPts val="0"/>
              </a:spcAft>
              <a:buNone/>
            </a:pPr>
            <a:r>
              <a:t/>
            </a:r>
            <a:endParaRPr/>
          </a:p>
          <a:p>
            <a:pPr indent="0" lvl="0" marL="0" rtl="0" algn="l">
              <a:spcBef>
                <a:spcPts val="60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0" st="0"/>
                                            </p:txEl>
                                          </p:spTgt>
                                        </p:tgtEl>
                                        <p:attrNameLst>
                                          <p:attrName>style.visibility</p:attrName>
                                        </p:attrNameLst>
                                      </p:cBhvr>
                                      <p:to>
                                        <p:strVal val="visible"/>
                                      </p:to>
                                    </p:set>
                                    <p:animEffect filter="fade" transition="in">
                                      <p:cBhvr>
                                        <p:cTn dur="1000"/>
                                        <p:tgtEl>
                                          <p:spTgt spid="2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1" st="1"/>
                                            </p:txEl>
                                          </p:spTgt>
                                        </p:tgtEl>
                                        <p:attrNameLst>
                                          <p:attrName>style.visibility</p:attrName>
                                        </p:attrNameLst>
                                      </p:cBhvr>
                                      <p:to>
                                        <p:strVal val="visible"/>
                                      </p:to>
                                    </p:set>
                                    <p:animEffect filter="fade" transition="in">
                                      <p:cBhvr>
                                        <p:cTn dur="1000"/>
                                        <p:tgtEl>
                                          <p:spTgt spid="20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2" st="2"/>
                                            </p:txEl>
                                          </p:spTgt>
                                        </p:tgtEl>
                                        <p:attrNameLst>
                                          <p:attrName>style.visibility</p:attrName>
                                        </p:attrNameLst>
                                      </p:cBhvr>
                                      <p:to>
                                        <p:strVal val="visible"/>
                                      </p:to>
                                    </p:set>
                                    <p:animEffect filter="fade" transition="in">
                                      <p:cBhvr>
                                        <p:cTn dur="1000"/>
                                        <p:tgtEl>
                                          <p:spTgt spid="20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3" st="3"/>
                                            </p:txEl>
                                          </p:spTgt>
                                        </p:tgtEl>
                                        <p:attrNameLst>
                                          <p:attrName>style.visibility</p:attrName>
                                        </p:attrNameLst>
                                      </p:cBhvr>
                                      <p:to>
                                        <p:strVal val="visible"/>
                                      </p:to>
                                    </p:set>
                                    <p:animEffect filter="fade" transition="in">
                                      <p:cBhvr>
                                        <p:cTn dur="1000"/>
                                        <p:tgtEl>
                                          <p:spTgt spid="20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4" st="4"/>
                                            </p:txEl>
                                          </p:spTgt>
                                        </p:tgtEl>
                                        <p:attrNameLst>
                                          <p:attrName>style.visibility</p:attrName>
                                        </p:attrNameLst>
                                      </p:cBhvr>
                                      <p:to>
                                        <p:strVal val="visible"/>
                                      </p:to>
                                    </p:set>
                                    <p:animEffect filter="fade" transition="in">
                                      <p:cBhvr>
                                        <p:cTn dur="1000"/>
                                        <p:tgtEl>
                                          <p:spTgt spid="207">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5"/>
          <p:cNvSpPr txBox="1"/>
          <p:nvPr>
            <p:ph type="title"/>
          </p:nvPr>
        </p:nvSpPr>
        <p:spPr>
          <a:xfrm>
            <a:off x="893700" y="-22623"/>
            <a:ext cx="80400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Elements of a Processing Plan</a:t>
            </a:r>
            <a:endParaRPr/>
          </a:p>
        </p:txBody>
      </p:sp>
      <p:sp>
        <p:nvSpPr>
          <p:cNvPr id="213" name="Google Shape;213;p35"/>
          <p:cNvSpPr txBox="1"/>
          <p:nvPr>
            <p:ph idx="1" type="body"/>
          </p:nvPr>
        </p:nvSpPr>
        <p:spPr>
          <a:xfrm>
            <a:off x="893700" y="920575"/>
            <a:ext cx="6462600" cy="38886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Collection/materials information</a:t>
            </a:r>
            <a:endParaRPr/>
          </a:p>
          <a:p>
            <a:pPr indent="-419100" lvl="0" marL="457200" rtl="0" algn="l">
              <a:spcBef>
                <a:spcPts val="0"/>
              </a:spcBef>
              <a:spcAft>
                <a:spcPts val="0"/>
              </a:spcAft>
              <a:buSzPts val="3000"/>
              <a:buChar char="●"/>
            </a:pPr>
            <a:r>
              <a:rPr lang="en"/>
              <a:t>Arrangement scheme</a:t>
            </a:r>
            <a:endParaRPr/>
          </a:p>
          <a:p>
            <a:pPr indent="-419100" lvl="0" marL="457200" rtl="0" algn="l">
              <a:spcBef>
                <a:spcPts val="0"/>
              </a:spcBef>
              <a:spcAft>
                <a:spcPts val="0"/>
              </a:spcAft>
              <a:buSzPts val="3000"/>
              <a:buChar char="●"/>
            </a:pPr>
            <a:r>
              <a:rPr lang="en"/>
              <a:t>Series and subseries (if any)</a:t>
            </a:r>
            <a:endParaRPr/>
          </a:p>
          <a:p>
            <a:pPr indent="-381000" lvl="1" marL="914400" rtl="0" algn="l">
              <a:spcBef>
                <a:spcPts val="0"/>
              </a:spcBef>
              <a:spcAft>
                <a:spcPts val="0"/>
              </a:spcAft>
              <a:buSzPts val="2400"/>
              <a:buChar char="○"/>
            </a:pPr>
            <a:r>
              <a:rPr lang="en"/>
              <a:t>Include arrangement within series</a:t>
            </a:r>
            <a:endParaRPr/>
          </a:p>
          <a:p>
            <a:pPr indent="-419100" lvl="0" marL="457200" rtl="0" algn="l">
              <a:spcBef>
                <a:spcPts val="0"/>
              </a:spcBef>
              <a:spcAft>
                <a:spcPts val="0"/>
              </a:spcAft>
              <a:buSzPts val="3000"/>
              <a:buChar char="●"/>
            </a:pPr>
            <a:r>
              <a:rPr lang="en"/>
              <a:t>Levels of Processing for each stage</a:t>
            </a:r>
            <a:endParaRPr/>
          </a:p>
          <a:p>
            <a:pPr indent="-381000" lvl="1" marL="914400" rtl="0" algn="l">
              <a:spcBef>
                <a:spcPts val="0"/>
              </a:spcBef>
              <a:spcAft>
                <a:spcPts val="0"/>
              </a:spcAft>
              <a:buSzPts val="2400"/>
              <a:buChar char="○"/>
            </a:pPr>
            <a:r>
              <a:rPr lang="en"/>
              <a:t>Use grid</a:t>
            </a:r>
            <a:endParaRPr/>
          </a:p>
          <a:p>
            <a:pPr indent="-419100" lvl="0" marL="457200" rtl="0" algn="l">
              <a:spcBef>
                <a:spcPts val="0"/>
              </a:spcBef>
              <a:spcAft>
                <a:spcPts val="0"/>
              </a:spcAft>
              <a:buSzPts val="3000"/>
              <a:buChar char="●"/>
            </a:pPr>
            <a:r>
              <a:rPr lang="en"/>
              <a:t>Time estimate</a:t>
            </a:r>
            <a:endParaRPr/>
          </a:p>
          <a:p>
            <a:pPr indent="-419100" lvl="0" marL="457200" rtl="0" algn="l">
              <a:spcBef>
                <a:spcPts val="0"/>
              </a:spcBef>
              <a:spcAft>
                <a:spcPts val="0"/>
              </a:spcAft>
              <a:buSzPts val="3000"/>
              <a:buChar char="●"/>
            </a:pPr>
            <a:r>
              <a:rPr lang="en"/>
              <a:t>Date created </a:t>
            </a:r>
            <a:endParaRPr/>
          </a:p>
          <a:p>
            <a:pPr indent="-419100" lvl="0" marL="457200" rtl="0" algn="l">
              <a:spcBef>
                <a:spcPts val="0"/>
              </a:spcBef>
              <a:spcAft>
                <a:spcPts val="0"/>
              </a:spcAft>
              <a:buSzPts val="3000"/>
              <a:buChar char="●"/>
            </a:pPr>
            <a:r>
              <a:rPr lang="en"/>
              <a:t>People</a:t>
            </a:r>
            <a:endParaRPr/>
          </a:p>
          <a:p>
            <a:pPr indent="0" lvl="0" marL="0" rtl="0" algn="l">
              <a:spcBef>
                <a:spcPts val="600"/>
              </a:spcBef>
              <a:spcAft>
                <a:spcPts val="0"/>
              </a:spcAft>
              <a:buNone/>
            </a:pPr>
            <a:r>
              <a:t/>
            </a:r>
            <a:endParaRPr/>
          </a:p>
          <a:p>
            <a:pPr indent="0" lvl="0" marL="0" rtl="0" algn="l">
              <a:spcBef>
                <a:spcPts val="600"/>
              </a:spcBef>
              <a:spcAft>
                <a:spcPts val="0"/>
              </a:spcAft>
              <a:buNone/>
            </a:pPr>
            <a:r>
              <a:t/>
            </a:r>
            <a:endParaRPr/>
          </a:p>
          <a:p>
            <a:pPr indent="0" lvl="0" marL="0" rtl="0" algn="l">
              <a:spcBef>
                <a:spcPts val="60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0" st="0"/>
                                            </p:txEl>
                                          </p:spTgt>
                                        </p:tgtEl>
                                        <p:attrNameLst>
                                          <p:attrName>style.visibility</p:attrName>
                                        </p:attrNameLst>
                                      </p:cBhvr>
                                      <p:to>
                                        <p:strVal val="visible"/>
                                      </p:to>
                                    </p:set>
                                    <p:animEffect filter="fade" transition="in">
                                      <p:cBhvr>
                                        <p:cTn dur="1000"/>
                                        <p:tgtEl>
                                          <p:spTgt spid="21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1" st="1"/>
                                            </p:txEl>
                                          </p:spTgt>
                                        </p:tgtEl>
                                        <p:attrNameLst>
                                          <p:attrName>style.visibility</p:attrName>
                                        </p:attrNameLst>
                                      </p:cBhvr>
                                      <p:to>
                                        <p:strVal val="visible"/>
                                      </p:to>
                                    </p:set>
                                    <p:animEffect filter="fade" transition="in">
                                      <p:cBhvr>
                                        <p:cTn dur="1000"/>
                                        <p:tgtEl>
                                          <p:spTgt spid="21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2" st="2"/>
                                            </p:txEl>
                                          </p:spTgt>
                                        </p:tgtEl>
                                        <p:attrNameLst>
                                          <p:attrName>style.visibility</p:attrName>
                                        </p:attrNameLst>
                                      </p:cBhvr>
                                      <p:to>
                                        <p:strVal val="visible"/>
                                      </p:to>
                                    </p:set>
                                    <p:animEffect filter="fade" transition="in">
                                      <p:cBhvr>
                                        <p:cTn dur="1000"/>
                                        <p:tgtEl>
                                          <p:spTgt spid="21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3" st="3"/>
                                            </p:txEl>
                                          </p:spTgt>
                                        </p:tgtEl>
                                        <p:attrNameLst>
                                          <p:attrName>style.visibility</p:attrName>
                                        </p:attrNameLst>
                                      </p:cBhvr>
                                      <p:to>
                                        <p:strVal val="visible"/>
                                      </p:to>
                                    </p:set>
                                    <p:animEffect filter="fade" transition="in">
                                      <p:cBhvr>
                                        <p:cTn dur="1000"/>
                                        <p:tgtEl>
                                          <p:spTgt spid="21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4" st="4"/>
                                            </p:txEl>
                                          </p:spTgt>
                                        </p:tgtEl>
                                        <p:attrNameLst>
                                          <p:attrName>style.visibility</p:attrName>
                                        </p:attrNameLst>
                                      </p:cBhvr>
                                      <p:to>
                                        <p:strVal val="visible"/>
                                      </p:to>
                                    </p:set>
                                    <p:animEffect filter="fade" transition="in">
                                      <p:cBhvr>
                                        <p:cTn dur="1000"/>
                                        <p:tgtEl>
                                          <p:spTgt spid="21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5" st="5"/>
                                            </p:txEl>
                                          </p:spTgt>
                                        </p:tgtEl>
                                        <p:attrNameLst>
                                          <p:attrName>style.visibility</p:attrName>
                                        </p:attrNameLst>
                                      </p:cBhvr>
                                      <p:to>
                                        <p:strVal val="visible"/>
                                      </p:to>
                                    </p:set>
                                    <p:animEffect filter="fade" transition="in">
                                      <p:cBhvr>
                                        <p:cTn dur="1000"/>
                                        <p:tgtEl>
                                          <p:spTgt spid="21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6" st="6"/>
                                            </p:txEl>
                                          </p:spTgt>
                                        </p:tgtEl>
                                        <p:attrNameLst>
                                          <p:attrName>style.visibility</p:attrName>
                                        </p:attrNameLst>
                                      </p:cBhvr>
                                      <p:to>
                                        <p:strVal val="visible"/>
                                      </p:to>
                                    </p:set>
                                    <p:animEffect filter="fade" transition="in">
                                      <p:cBhvr>
                                        <p:cTn dur="1000"/>
                                        <p:tgtEl>
                                          <p:spTgt spid="21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7" st="7"/>
                                            </p:txEl>
                                          </p:spTgt>
                                        </p:tgtEl>
                                        <p:attrNameLst>
                                          <p:attrName>style.visibility</p:attrName>
                                        </p:attrNameLst>
                                      </p:cBhvr>
                                      <p:to>
                                        <p:strVal val="visible"/>
                                      </p:to>
                                    </p:set>
                                    <p:animEffect filter="fade" transition="in">
                                      <p:cBhvr>
                                        <p:cTn dur="1000"/>
                                        <p:tgtEl>
                                          <p:spTgt spid="213">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8" st="8"/>
                                            </p:txEl>
                                          </p:spTgt>
                                        </p:tgtEl>
                                        <p:attrNameLst>
                                          <p:attrName>style.visibility</p:attrName>
                                        </p:attrNameLst>
                                      </p:cBhvr>
                                      <p:to>
                                        <p:strVal val="visible"/>
                                      </p:to>
                                    </p:set>
                                    <p:animEffect filter="fade" transition="in">
                                      <p:cBhvr>
                                        <p:cTn dur="1000"/>
                                        <p:tgtEl>
                                          <p:spTgt spid="213">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9" st="9"/>
                                            </p:txEl>
                                          </p:spTgt>
                                        </p:tgtEl>
                                        <p:attrNameLst>
                                          <p:attrName>style.visibility</p:attrName>
                                        </p:attrNameLst>
                                      </p:cBhvr>
                                      <p:to>
                                        <p:strVal val="visible"/>
                                      </p:to>
                                    </p:set>
                                    <p:animEffect filter="fade" transition="in">
                                      <p:cBhvr>
                                        <p:cTn dur="1000"/>
                                        <p:tgtEl>
                                          <p:spTgt spid="213">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10" st="10"/>
                                            </p:txEl>
                                          </p:spTgt>
                                        </p:tgtEl>
                                        <p:attrNameLst>
                                          <p:attrName>style.visibility</p:attrName>
                                        </p:attrNameLst>
                                      </p:cBhvr>
                                      <p:to>
                                        <p:strVal val="visible"/>
                                      </p:to>
                                    </p:set>
                                    <p:animEffect filter="fade" transition="in">
                                      <p:cBhvr>
                                        <p:cTn dur="1000"/>
                                        <p:tgtEl>
                                          <p:spTgt spid="213">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11" st="11"/>
                                            </p:txEl>
                                          </p:spTgt>
                                        </p:tgtEl>
                                        <p:attrNameLst>
                                          <p:attrName>style.visibility</p:attrName>
                                        </p:attrNameLst>
                                      </p:cBhvr>
                                      <p:to>
                                        <p:strVal val="visible"/>
                                      </p:to>
                                    </p:set>
                                    <p:animEffect filter="fade" transition="in">
                                      <p:cBhvr>
                                        <p:cTn dur="1000"/>
                                        <p:tgtEl>
                                          <p:spTgt spid="213">
                                            <p:txEl>
                                              <p:pRg end="11" st="1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36"/>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Other elements to consider</a:t>
            </a:r>
            <a:endParaRPr/>
          </a:p>
        </p:txBody>
      </p:sp>
      <p:sp>
        <p:nvSpPr>
          <p:cNvPr id="219" name="Google Shape;219;p36"/>
          <p:cNvSpPr txBox="1"/>
          <p:nvPr>
            <p:ph idx="1" type="body"/>
          </p:nvPr>
        </p:nvSpPr>
        <p:spPr>
          <a:xfrm>
            <a:off x="893700" y="1373588"/>
            <a:ext cx="6462600" cy="35523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Biographical/historical notes</a:t>
            </a:r>
            <a:endParaRPr/>
          </a:p>
          <a:p>
            <a:pPr indent="-419100" lvl="0" marL="457200" rtl="0" algn="l">
              <a:spcBef>
                <a:spcPts val="0"/>
              </a:spcBef>
              <a:spcAft>
                <a:spcPts val="0"/>
              </a:spcAft>
              <a:buSzPts val="3000"/>
              <a:buChar char="●"/>
            </a:pPr>
            <a:r>
              <a:rPr lang="en"/>
              <a:t>Use of staff - who will be able to carry out the processing</a:t>
            </a:r>
            <a:endParaRPr/>
          </a:p>
          <a:p>
            <a:pPr indent="-419100" lvl="0" marL="457200" rtl="0" algn="l">
              <a:spcBef>
                <a:spcPts val="0"/>
              </a:spcBef>
              <a:spcAft>
                <a:spcPts val="0"/>
              </a:spcAft>
              <a:buSzPts val="3000"/>
              <a:buChar char="●"/>
            </a:pPr>
            <a:r>
              <a:rPr lang="en"/>
              <a:t>Supplies: folders/boxes, anything unusual?</a:t>
            </a:r>
            <a:endParaRPr/>
          </a:p>
          <a:p>
            <a:pPr indent="0" lvl="0" marL="0" rtl="0" algn="l">
              <a:spcBef>
                <a:spcPts val="60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7"/>
          <p:cNvSpPr txBox="1"/>
          <p:nvPr>
            <p:ph type="title"/>
          </p:nvPr>
        </p:nvSpPr>
        <p:spPr>
          <a:xfrm>
            <a:off x="893700" y="206004"/>
            <a:ext cx="6462600" cy="1167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Other elements to consider (cont.)</a:t>
            </a:r>
            <a:endParaRPr/>
          </a:p>
        </p:txBody>
      </p:sp>
      <p:sp>
        <p:nvSpPr>
          <p:cNvPr id="225" name="Google Shape;225;p37"/>
          <p:cNvSpPr txBox="1"/>
          <p:nvPr>
            <p:ph idx="1" type="body"/>
          </p:nvPr>
        </p:nvSpPr>
        <p:spPr>
          <a:xfrm>
            <a:off x="893700" y="1373588"/>
            <a:ext cx="6462600" cy="35523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Duration: How long will it take?</a:t>
            </a:r>
            <a:endParaRPr/>
          </a:p>
          <a:p>
            <a:pPr indent="-419100" lvl="0" marL="457200" rtl="0" algn="l">
              <a:spcBef>
                <a:spcPts val="0"/>
              </a:spcBef>
              <a:spcAft>
                <a:spcPts val="0"/>
              </a:spcAft>
              <a:buSzPts val="3000"/>
              <a:buChar char="●"/>
            </a:pPr>
            <a:r>
              <a:rPr lang="en"/>
              <a:t>Other considerations:</a:t>
            </a:r>
            <a:endParaRPr/>
          </a:p>
          <a:p>
            <a:pPr indent="-381000" lvl="1" marL="914400" rtl="0" algn="l">
              <a:spcBef>
                <a:spcPts val="0"/>
              </a:spcBef>
              <a:spcAft>
                <a:spcPts val="0"/>
              </a:spcAft>
              <a:buSzPts val="2400"/>
              <a:buChar char="○"/>
            </a:pPr>
            <a:r>
              <a:rPr lang="en"/>
              <a:t>Preservation needs? </a:t>
            </a:r>
            <a:endParaRPr/>
          </a:p>
          <a:p>
            <a:pPr indent="-381000" lvl="1" marL="914400" rtl="0" algn="l">
              <a:spcBef>
                <a:spcPts val="0"/>
              </a:spcBef>
              <a:spcAft>
                <a:spcPts val="0"/>
              </a:spcAft>
              <a:buSzPts val="2400"/>
              <a:buChar char="○"/>
            </a:pPr>
            <a:r>
              <a:rPr lang="en"/>
              <a:t>Anything out of the ordinary? </a:t>
            </a:r>
            <a:endParaRPr/>
          </a:p>
          <a:p>
            <a:pPr indent="-381000" lvl="1" marL="914400" rtl="0" algn="l">
              <a:spcBef>
                <a:spcPts val="0"/>
              </a:spcBef>
              <a:spcAft>
                <a:spcPts val="0"/>
              </a:spcAft>
              <a:buSzPts val="2400"/>
              <a:buChar char="○"/>
            </a:pPr>
            <a:r>
              <a:rPr lang="en"/>
              <a:t>Donor agreement factors?</a:t>
            </a:r>
            <a:endParaRPr/>
          </a:p>
          <a:p>
            <a:pPr indent="0" lvl="0" marL="0" rtl="0" algn="l">
              <a:spcBef>
                <a:spcPts val="60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8"/>
          <p:cNvSpPr txBox="1"/>
          <p:nvPr>
            <p:ph type="title"/>
          </p:nvPr>
        </p:nvSpPr>
        <p:spPr>
          <a:xfrm>
            <a:off x="893700" y="190150"/>
            <a:ext cx="77124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SHN Resources: Jennifer O’Neal</a:t>
            </a:r>
            <a:endParaRPr/>
          </a:p>
        </p:txBody>
      </p:sp>
      <p:sp>
        <p:nvSpPr>
          <p:cNvPr id="231" name="Google Shape;231;p38"/>
          <p:cNvSpPr txBox="1"/>
          <p:nvPr>
            <p:ph idx="1" type="body"/>
          </p:nvPr>
        </p:nvSpPr>
        <p:spPr>
          <a:xfrm>
            <a:off x="893700" y="1373588"/>
            <a:ext cx="6462600" cy="35523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Processing Plan Form and Levels of Processing Matrix</a:t>
            </a:r>
            <a:endParaRPr/>
          </a:p>
          <a:p>
            <a:pPr indent="-419100" lvl="0" marL="457200" rtl="0" algn="l">
              <a:spcBef>
                <a:spcPts val="0"/>
              </a:spcBef>
              <a:spcAft>
                <a:spcPts val="0"/>
              </a:spcAft>
              <a:buSzPts val="3000"/>
              <a:buChar char="●"/>
            </a:pPr>
            <a:r>
              <a:rPr lang="en"/>
              <a:t>Creating a Processing Plan [Tutorial]</a:t>
            </a:r>
            <a:endParaRPr/>
          </a:p>
          <a:p>
            <a:pPr indent="-419100" lvl="0" marL="457200" rtl="0" algn="l">
              <a:spcBef>
                <a:spcPts val="0"/>
              </a:spcBef>
              <a:spcAft>
                <a:spcPts val="0"/>
              </a:spcAft>
              <a:buSzPts val="3000"/>
              <a:buChar char="●"/>
            </a:pPr>
            <a:r>
              <a:rPr lang="en"/>
              <a:t>Physical Order Versus Intellectual Order [Tutorial]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9"/>
          <p:cNvSpPr txBox="1"/>
          <p:nvPr>
            <p:ph type="title"/>
          </p:nvPr>
        </p:nvSpPr>
        <p:spPr>
          <a:xfrm>
            <a:off x="893700" y="206006"/>
            <a:ext cx="6462600" cy="1268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Processing Plan Form and Levels of Processing Matrix</a:t>
            </a:r>
            <a:endParaRPr/>
          </a:p>
        </p:txBody>
      </p:sp>
      <p:sp>
        <p:nvSpPr>
          <p:cNvPr id="237" name="Google Shape;237;p39"/>
          <p:cNvSpPr txBox="1"/>
          <p:nvPr>
            <p:ph idx="1" type="body"/>
          </p:nvPr>
        </p:nvSpPr>
        <p:spPr>
          <a:xfrm>
            <a:off x="893700" y="1414775"/>
            <a:ext cx="7704600" cy="3511200"/>
          </a:xfrm>
          <a:prstGeom prst="rect">
            <a:avLst/>
          </a:prstGeom>
        </p:spPr>
        <p:txBody>
          <a:bodyPr anchorCtr="0" anchor="t" bIns="91425" lIns="91425" spcFirstLastPara="1" rIns="91425" wrap="square" tIns="91425">
            <a:noAutofit/>
          </a:bodyPr>
          <a:lstStyle/>
          <a:p>
            <a:pPr indent="-381000" lvl="0" marL="457200" rtl="0" algn="l">
              <a:spcBef>
                <a:spcPts val="600"/>
              </a:spcBef>
              <a:spcAft>
                <a:spcPts val="0"/>
              </a:spcAft>
              <a:buSzPts val="2400"/>
              <a:buChar char="●"/>
            </a:pPr>
            <a:r>
              <a:rPr lang="en" sz="2400"/>
              <a:t>Archive Processing Plan</a:t>
            </a:r>
            <a:endParaRPr sz="2400"/>
          </a:p>
          <a:p>
            <a:pPr indent="-342900" lvl="1" marL="914400" rtl="0" algn="l">
              <a:spcBef>
                <a:spcPts val="0"/>
              </a:spcBef>
              <a:spcAft>
                <a:spcPts val="0"/>
              </a:spcAft>
              <a:buSzPts val="1800"/>
              <a:buChar char="○"/>
            </a:pPr>
            <a:r>
              <a:rPr lang="en" sz="1800"/>
              <a:t>Collection info, blank form for levels of processing</a:t>
            </a:r>
            <a:endParaRPr sz="1800"/>
          </a:p>
          <a:p>
            <a:pPr indent="-381000" lvl="0" marL="457200" rtl="0" algn="l">
              <a:spcBef>
                <a:spcPts val="0"/>
              </a:spcBef>
              <a:spcAft>
                <a:spcPts val="0"/>
              </a:spcAft>
              <a:buSzPts val="2400"/>
              <a:buChar char="●"/>
            </a:pPr>
            <a:r>
              <a:rPr lang="en" sz="2400"/>
              <a:t>Levels of processing matrix</a:t>
            </a:r>
            <a:endParaRPr sz="2400"/>
          </a:p>
          <a:p>
            <a:pPr indent="-342900" lvl="1" marL="914400" rtl="0" algn="l">
              <a:spcBef>
                <a:spcPts val="0"/>
              </a:spcBef>
              <a:spcAft>
                <a:spcPts val="0"/>
              </a:spcAft>
              <a:buSzPts val="1800"/>
              <a:buChar char="○"/>
            </a:pPr>
            <a:r>
              <a:rPr lang="en" sz="1800"/>
              <a:t>Suggestions for work that goes into each level of detail</a:t>
            </a:r>
            <a:endParaRPr sz="1800"/>
          </a:p>
          <a:p>
            <a:pPr indent="-342900" lvl="1" marL="914400" rtl="0" algn="l">
              <a:spcBef>
                <a:spcPts val="0"/>
              </a:spcBef>
              <a:spcAft>
                <a:spcPts val="0"/>
              </a:spcAft>
              <a:buSzPts val="1800"/>
              <a:buChar char="○"/>
            </a:pPr>
            <a:r>
              <a:rPr lang="en" sz="1800"/>
              <a:t>Range from Baseline, Item-level (6)</a:t>
            </a:r>
            <a:endParaRPr sz="1800"/>
          </a:p>
          <a:p>
            <a:pPr indent="-342900" lvl="1" marL="914400" rtl="0" algn="l">
              <a:spcBef>
                <a:spcPts val="0"/>
              </a:spcBef>
              <a:spcAft>
                <a:spcPts val="0"/>
              </a:spcAft>
              <a:buSzPts val="1800"/>
              <a:buChar char="○"/>
            </a:pPr>
            <a:r>
              <a:rPr lang="en" sz="1800"/>
              <a:t>Categories of: </a:t>
            </a:r>
            <a:endParaRPr sz="1800"/>
          </a:p>
          <a:p>
            <a:pPr indent="-342900" lvl="2" marL="1371600" rtl="0" algn="l">
              <a:spcBef>
                <a:spcPts val="0"/>
              </a:spcBef>
              <a:spcAft>
                <a:spcPts val="0"/>
              </a:spcAft>
              <a:buSzPts val="1800"/>
              <a:buChar char="■"/>
            </a:pPr>
            <a:r>
              <a:rPr lang="en" sz="1800"/>
              <a:t>Intellectual Arrangement</a:t>
            </a:r>
            <a:endParaRPr sz="1800"/>
          </a:p>
          <a:p>
            <a:pPr indent="-342900" lvl="2" marL="1371600" rtl="0" algn="l">
              <a:spcBef>
                <a:spcPts val="0"/>
              </a:spcBef>
              <a:spcAft>
                <a:spcPts val="0"/>
              </a:spcAft>
              <a:buSzPts val="1800"/>
              <a:buChar char="■"/>
            </a:pPr>
            <a:r>
              <a:rPr lang="en" sz="1800"/>
              <a:t>Physical Arrangement</a:t>
            </a:r>
            <a:endParaRPr sz="1800"/>
          </a:p>
          <a:p>
            <a:pPr indent="-342900" lvl="2" marL="1371600" rtl="0" algn="l">
              <a:spcBef>
                <a:spcPts val="0"/>
              </a:spcBef>
              <a:spcAft>
                <a:spcPts val="0"/>
              </a:spcAft>
              <a:buSzPts val="1800"/>
              <a:buChar char="■"/>
            </a:pPr>
            <a:r>
              <a:rPr lang="en" sz="1800"/>
              <a:t>Description</a:t>
            </a:r>
            <a:endParaRPr sz="1800"/>
          </a:p>
          <a:p>
            <a:pPr indent="-342900" lvl="2" marL="1371600" rtl="0" algn="l">
              <a:spcBef>
                <a:spcPts val="0"/>
              </a:spcBef>
              <a:spcAft>
                <a:spcPts val="0"/>
              </a:spcAft>
              <a:buSzPts val="1800"/>
              <a:buChar char="■"/>
            </a:pPr>
            <a:r>
              <a:rPr lang="en" sz="1800"/>
              <a:t>Housing/Preservation</a:t>
            </a:r>
            <a:endParaRPr sz="1800"/>
          </a:p>
          <a:p>
            <a:pPr indent="-342900" lvl="2" marL="1371600" rtl="0" algn="l">
              <a:spcBef>
                <a:spcPts val="0"/>
              </a:spcBef>
              <a:spcAft>
                <a:spcPts val="0"/>
              </a:spcAft>
              <a:buSzPts val="1800"/>
              <a:buChar char="■"/>
            </a:pPr>
            <a:r>
              <a:rPr lang="en" sz="1800"/>
              <a:t>Restrictions/Privacy</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pic>
        <p:nvPicPr>
          <p:cNvPr id="242" name="Google Shape;242;p40"/>
          <p:cNvPicPr preferRelativeResize="0"/>
          <p:nvPr/>
        </p:nvPicPr>
        <p:blipFill rotWithShape="1">
          <a:blip r:embed="rId3">
            <a:alphaModFix/>
          </a:blip>
          <a:srcRect b="25676" l="2276" r="0" t="1812"/>
          <a:stretch/>
        </p:blipFill>
        <p:spPr>
          <a:xfrm>
            <a:off x="0" y="0"/>
            <a:ext cx="6234076" cy="5052476"/>
          </a:xfrm>
          <a:prstGeom prst="rect">
            <a:avLst/>
          </a:prstGeom>
          <a:noFill/>
          <a:ln>
            <a:noFill/>
          </a:ln>
        </p:spPr>
      </p:pic>
      <p:pic>
        <p:nvPicPr>
          <p:cNvPr id="243" name="Google Shape;243;p40"/>
          <p:cNvPicPr preferRelativeResize="0"/>
          <p:nvPr/>
        </p:nvPicPr>
        <p:blipFill rotWithShape="1">
          <a:blip r:embed="rId4">
            <a:alphaModFix/>
          </a:blip>
          <a:srcRect b="0" l="0" r="0" t="74343"/>
          <a:stretch/>
        </p:blipFill>
        <p:spPr>
          <a:xfrm>
            <a:off x="6088387" y="1888887"/>
            <a:ext cx="5369376" cy="15046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pic>
        <p:nvPicPr>
          <p:cNvPr id="248" name="Google Shape;248;p41"/>
          <p:cNvPicPr preferRelativeResize="0"/>
          <p:nvPr/>
        </p:nvPicPr>
        <p:blipFill>
          <a:blip r:embed="rId3">
            <a:alphaModFix/>
          </a:blip>
          <a:stretch>
            <a:fillRect/>
          </a:stretch>
        </p:blipFill>
        <p:spPr>
          <a:xfrm>
            <a:off x="430650" y="0"/>
            <a:ext cx="8282699" cy="49294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2"/>
          <p:cNvSpPr txBox="1"/>
          <p:nvPr>
            <p:ph idx="1" type="body"/>
          </p:nvPr>
        </p:nvSpPr>
        <p:spPr>
          <a:xfrm>
            <a:off x="0" y="2179149"/>
            <a:ext cx="9144000" cy="13461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i="0" lang="en" sz="7200"/>
              <a:t>Discuss or Reflect</a:t>
            </a:r>
            <a:endParaRPr i="0" sz="2400"/>
          </a:p>
          <a:p>
            <a:pPr indent="0" lvl="0" marL="457200" rtl="0" algn="l">
              <a:spcBef>
                <a:spcPts val="600"/>
              </a:spcBef>
              <a:spcAft>
                <a:spcPts val="0"/>
              </a:spcAft>
              <a:buNone/>
            </a:pPr>
            <a:r>
              <a:t/>
            </a:r>
            <a:endParaRPr i="0" sz="800"/>
          </a:p>
          <a:p>
            <a:pPr indent="-381000" lvl="0" marL="457200" rtl="0" algn="l">
              <a:spcBef>
                <a:spcPts val="600"/>
              </a:spcBef>
              <a:spcAft>
                <a:spcPts val="0"/>
              </a:spcAft>
              <a:buSzPts val="2400"/>
              <a:buChar char="●"/>
            </a:pPr>
            <a:r>
              <a:rPr i="0" lang="en" sz="2400"/>
              <a:t>Think of your collections. Generally, what is your </a:t>
            </a:r>
            <a:r>
              <a:rPr b="1" i="0" lang="en" sz="2400"/>
              <a:t>ideal </a:t>
            </a:r>
            <a:r>
              <a:rPr i="0" lang="en" sz="2400"/>
              <a:t>level of processing? </a:t>
            </a:r>
            <a:endParaRPr i="0" sz="2400"/>
          </a:p>
          <a:p>
            <a:pPr indent="-381000" lvl="0" marL="457200" rtl="0" algn="l">
              <a:spcBef>
                <a:spcPts val="0"/>
              </a:spcBef>
              <a:spcAft>
                <a:spcPts val="0"/>
              </a:spcAft>
              <a:buSzPts val="2400"/>
              <a:buChar char="●"/>
            </a:pPr>
            <a:r>
              <a:rPr i="0" lang="en" sz="2400"/>
              <a:t>Then, what is your </a:t>
            </a:r>
            <a:r>
              <a:rPr b="1" i="0" lang="en" sz="2400"/>
              <a:t>realistic </a:t>
            </a:r>
            <a:r>
              <a:rPr i="0" lang="en" sz="2400"/>
              <a:t>level of processing for now?</a:t>
            </a:r>
            <a:endParaRPr i="0" sz="2400"/>
          </a:p>
        </p:txBody>
      </p:sp>
      <p:sp>
        <p:nvSpPr>
          <p:cNvPr id="254" name="Google Shape;254;p42"/>
          <p:cNvSpPr/>
          <p:nvPr/>
        </p:nvSpPr>
        <p:spPr>
          <a:xfrm>
            <a:off x="4030925" y="1338038"/>
            <a:ext cx="1203300" cy="576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55" name="Google Shape;255;p42"/>
          <p:cNvPicPr preferRelativeResize="0"/>
          <p:nvPr/>
        </p:nvPicPr>
        <p:blipFill>
          <a:blip r:embed="rId3">
            <a:alphaModFix/>
          </a:blip>
          <a:stretch>
            <a:fillRect/>
          </a:stretch>
        </p:blipFill>
        <p:spPr>
          <a:xfrm>
            <a:off x="3860500" y="1234868"/>
            <a:ext cx="1043534" cy="104351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5"/>
          <p:cNvSpPr txBox="1"/>
          <p:nvPr>
            <p:ph type="title"/>
          </p:nvPr>
        </p:nvSpPr>
        <p:spPr>
          <a:xfrm>
            <a:off x="893700" y="210669"/>
            <a:ext cx="6462600" cy="876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Work on Collections</a:t>
            </a:r>
            <a:endParaRPr/>
          </a:p>
        </p:txBody>
      </p:sp>
      <p:sp>
        <p:nvSpPr>
          <p:cNvPr id="153" name="Google Shape;153;p25"/>
          <p:cNvSpPr txBox="1"/>
          <p:nvPr>
            <p:ph idx="1" type="body"/>
          </p:nvPr>
        </p:nvSpPr>
        <p:spPr>
          <a:xfrm>
            <a:off x="893700" y="1404806"/>
            <a:ext cx="6462600" cy="3633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i="1" lang="en"/>
              <a:t>Helpful before digitization:</a:t>
            </a:r>
            <a:endParaRPr i="1"/>
          </a:p>
          <a:p>
            <a:pPr indent="-419100" lvl="0" marL="457200" rtl="0" algn="l">
              <a:spcBef>
                <a:spcPts val="600"/>
              </a:spcBef>
              <a:spcAft>
                <a:spcPts val="0"/>
              </a:spcAft>
              <a:buSzPts val="3000"/>
              <a:buChar char="●"/>
            </a:pPr>
            <a:r>
              <a:rPr lang="en"/>
              <a:t>Arrangement</a:t>
            </a:r>
            <a:endParaRPr/>
          </a:p>
          <a:p>
            <a:pPr indent="-419100" lvl="0" marL="457200" rtl="0" algn="l">
              <a:spcBef>
                <a:spcPts val="0"/>
              </a:spcBef>
              <a:spcAft>
                <a:spcPts val="0"/>
              </a:spcAft>
              <a:buSzPts val="3000"/>
              <a:buChar char="●"/>
            </a:pPr>
            <a:r>
              <a:rPr lang="en"/>
              <a:t>Description</a:t>
            </a:r>
            <a:endParaRPr/>
          </a:p>
          <a:p>
            <a:pPr indent="-419100" lvl="0" marL="457200" rtl="0" algn="l">
              <a:spcBef>
                <a:spcPts val="0"/>
              </a:spcBef>
              <a:spcAft>
                <a:spcPts val="0"/>
              </a:spcAft>
              <a:buSzPts val="3000"/>
              <a:buChar char="●"/>
            </a:pPr>
            <a:r>
              <a:rPr lang="en"/>
              <a:t>Preservation</a:t>
            </a:r>
            <a:endParaRPr/>
          </a:p>
          <a:p>
            <a:pPr indent="-419100" lvl="0" marL="457200" rtl="0" algn="l">
              <a:spcBef>
                <a:spcPts val="0"/>
              </a:spcBef>
              <a:spcAft>
                <a:spcPts val="0"/>
              </a:spcAft>
              <a:buSzPts val="3000"/>
              <a:buChar char="●"/>
            </a:pPr>
            <a:r>
              <a:rPr lang="en"/>
              <a:t>Rights and restrictions</a:t>
            </a:r>
            <a:endParaRPr/>
          </a:p>
          <a:p>
            <a:pPr indent="0" lvl="0" marL="0" rtl="0" algn="l">
              <a:spcBef>
                <a:spcPts val="60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0" st="0"/>
                                            </p:txEl>
                                          </p:spTgt>
                                        </p:tgtEl>
                                        <p:attrNameLst>
                                          <p:attrName>style.visibility</p:attrName>
                                        </p:attrNameLst>
                                      </p:cBhvr>
                                      <p:to>
                                        <p:strVal val="visible"/>
                                      </p:to>
                                    </p:set>
                                    <p:animEffect filter="fade" transition="in">
                                      <p:cBhvr>
                                        <p:cTn dur="1000"/>
                                        <p:tgtEl>
                                          <p:spTgt spid="15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 st="1"/>
                                            </p:txEl>
                                          </p:spTgt>
                                        </p:tgtEl>
                                        <p:attrNameLst>
                                          <p:attrName>style.visibility</p:attrName>
                                        </p:attrNameLst>
                                      </p:cBhvr>
                                      <p:to>
                                        <p:strVal val="visible"/>
                                      </p:to>
                                    </p:set>
                                    <p:animEffect filter="fade" transition="in">
                                      <p:cBhvr>
                                        <p:cTn dur="1000"/>
                                        <p:tgtEl>
                                          <p:spTgt spid="15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 st="2"/>
                                            </p:txEl>
                                          </p:spTgt>
                                        </p:tgtEl>
                                        <p:attrNameLst>
                                          <p:attrName>style.visibility</p:attrName>
                                        </p:attrNameLst>
                                      </p:cBhvr>
                                      <p:to>
                                        <p:strVal val="visible"/>
                                      </p:to>
                                    </p:set>
                                    <p:animEffect filter="fade" transition="in">
                                      <p:cBhvr>
                                        <p:cTn dur="1000"/>
                                        <p:tgtEl>
                                          <p:spTgt spid="15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3" st="3"/>
                                            </p:txEl>
                                          </p:spTgt>
                                        </p:tgtEl>
                                        <p:attrNameLst>
                                          <p:attrName>style.visibility</p:attrName>
                                        </p:attrNameLst>
                                      </p:cBhvr>
                                      <p:to>
                                        <p:strVal val="visible"/>
                                      </p:to>
                                    </p:set>
                                    <p:animEffect filter="fade" transition="in">
                                      <p:cBhvr>
                                        <p:cTn dur="1000"/>
                                        <p:tgtEl>
                                          <p:spTgt spid="15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4" st="4"/>
                                            </p:txEl>
                                          </p:spTgt>
                                        </p:tgtEl>
                                        <p:attrNameLst>
                                          <p:attrName>style.visibility</p:attrName>
                                        </p:attrNameLst>
                                      </p:cBhvr>
                                      <p:to>
                                        <p:strVal val="visible"/>
                                      </p:to>
                                    </p:set>
                                    <p:animEffect filter="fade" transition="in">
                                      <p:cBhvr>
                                        <p:cTn dur="1000"/>
                                        <p:tgtEl>
                                          <p:spTgt spid="15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5" st="5"/>
                                            </p:txEl>
                                          </p:spTgt>
                                        </p:tgtEl>
                                        <p:attrNameLst>
                                          <p:attrName>style.visibility</p:attrName>
                                        </p:attrNameLst>
                                      </p:cBhvr>
                                      <p:to>
                                        <p:strVal val="visible"/>
                                      </p:to>
                                    </p:set>
                                    <p:animEffect filter="fade" transition="in">
                                      <p:cBhvr>
                                        <p:cTn dur="1000"/>
                                        <p:tgtEl>
                                          <p:spTgt spid="153">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43"/>
          <p:cNvSpPr txBox="1"/>
          <p:nvPr>
            <p:ph type="title"/>
          </p:nvPr>
        </p:nvSpPr>
        <p:spPr>
          <a:xfrm>
            <a:off x="893700" y="205988"/>
            <a:ext cx="6462600" cy="85725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Credits</a:t>
            </a:r>
            <a:endParaRPr/>
          </a:p>
        </p:txBody>
      </p:sp>
      <p:sp>
        <p:nvSpPr>
          <p:cNvPr id="261" name="Google Shape;261;p43"/>
          <p:cNvSpPr txBox="1"/>
          <p:nvPr>
            <p:ph idx="1" type="body"/>
          </p:nvPr>
        </p:nvSpPr>
        <p:spPr>
          <a:xfrm>
            <a:off x="893700" y="1373587"/>
            <a:ext cx="7301700" cy="3552341"/>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t/>
            </a:r>
            <a:endParaRPr sz="1800">
              <a:solidFill>
                <a:srgbClr val="FF0000"/>
              </a:solidFill>
            </a:endParaRPr>
          </a:p>
          <a:p>
            <a:pPr indent="-342900" lvl="0" marL="457200" rtl="0" algn="l">
              <a:lnSpc>
                <a:spcPct val="115000"/>
              </a:lnSpc>
              <a:spcBef>
                <a:spcPts val="600"/>
              </a:spcBef>
              <a:spcAft>
                <a:spcPts val="0"/>
              </a:spcAft>
              <a:buSzPts val="1800"/>
              <a:buChar char="●"/>
            </a:pPr>
            <a:r>
              <a:rPr lang="en" sz="1800"/>
              <a:t>Presentation template by </a:t>
            </a:r>
            <a:r>
              <a:rPr lang="en" sz="1800" u="sng">
                <a:hlinkClick r:id="rId3"/>
              </a:rPr>
              <a:t>SlidesCarnival</a:t>
            </a:r>
            <a:r>
              <a:rPr lang="en" sz="1800"/>
              <a:t>.</a:t>
            </a:r>
            <a:endParaRPr sz="1800"/>
          </a:p>
          <a:p>
            <a:pPr indent="-342900" lvl="0" marL="457200" rtl="0" algn="l">
              <a:lnSpc>
                <a:spcPct val="115000"/>
              </a:lnSpc>
              <a:spcBef>
                <a:spcPts val="0"/>
              </a:spcBef>
              <a:spcAft>
                <a:spcPts val="0"/>
              </a:spcAft>
              <a:buClr>
                <a:schemeClr val="dk1"/>
              </a:buClr>
              <a:buSzPts val="1800"/>
              <a:buChar char="●"/>
            </a:pPr>
            <a:r>
              <a:rPr lang="en" sz="1800" u="sng">
                <a:solidFill>
                  <a:schemeClr val="dk1"/>
                </a:solidFill>
                <a:hlinkClick r:id="rId4">
                  <a:extLst>
                    <a:ext uri="{A12FA001-AC4F-418D-AE19-62706E023703}">
                      <ahyp:hlinkClr val="tx"/>
                    </a:ext>
                  </a:extLst>
                </a:hlinkClick>
              </a:rPr>
              <a:t>Minicons</a:t>
            </a:r>
            <a:r>
              <a:rPr lang="en" sz="1800">
                <a:solidFill>
                  <a:schemeClr val="dk1"/>
                </a:solidFill>
              </a:rPr>
              <a:t> by Webalys</a:t>
            </a:r>
            <a:endParaRPr i="1" sz="1800">
              <a:solidFill>
                <a:srgbClr val="FF0000"/>
              </a:solidFill>
            </a:endParaRPr>
          </a:p>
          <a:p>
            <a:pPr indent="-342900" lvl="0" marL="457200" rtl="0" algn="l">
              <a:spcBef>
                <a:spcPts val="0"/>
              </a:spcBef>
              <a:spcAft>
                <a:spcPts val="0"/>
              </a:spcAft>
              <a:buSzPts val="1800"/>
              <a:buChar char="●"/>
            </a:pPr>
            <a:r>
              <a:rPr i="1" lang="en" sz="1800"/>
              <a:t>This template is free to use under </a:t>
            </a:r>
            <a:r>
              <a:rPr i="1" lang="en" sz="1800" u="sng">
                <a:hlinkClick r:id="rId5"/>
              </a:rPr>
              <a:t>Creative Commons Attribution license</a:t>
            </a:r>
            <a:r>
              <a:rPr i="1" lang="en" sz="1800"/>
              <a:t>.</a:t>
            </a:r>
            <a:endParaRPr sz="1800"/>
          </a:p>
          <a:p>
            <a:pPr indent="-342900" lvl="0" marL="457200" rtl="0" algn="l">
              <a:lnSpc>
                <a:spcPct val="115000"/>
              </a:lnSpc>
              <a:spcBef>
                <a:spcPts val="0"/>
              </a:spcBef>
              <a:spcAft>
                <a:spcPts val="0"/>
              </a:spcAft>
              <a:buSzPts val="1800"/>
              <a:buChar char="●"/>
            </a:pPr>
            <a:r>
              <a:rPr lang="en" sz="1800"/>
              <a:t>These slides contain changes to color scheme and content. </a:t>
            </a:r>
            <a:endParaRPr sz="1800"/>
          </a:p>
          <a:p>
            <a:pPr indent="0" lvl="0" marL="0" rtl="0" algn="l">
              <a:lnSpc>
                <a:spcPct val="115000"/>
              </a:lnSpc>
              <a:spcBef>
                <a:spcPts val="600"/>
              </a:spcBef>
              <a:spcAft>
                <a:spcPts val="0"/>
              </a:spcAft>
              <a:buNone/>
            </a:pPr>
            <a:r>
              <a:t/>
            </a: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44"/>
          <p:cNvSpPr txBox="1"/>
          <p:nvPr>
            <p:ph type="title"/>
          </p:nvPr>
        </p:nvSpPr>
        <p:spPr>
          <a:xfrm>
            <a:off x="893700" y="210669"/>
            <a:ext cx="6462600" cy="876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Using this Resource</a:t>
            </a:r>
            <a:endParaRPr/>
          </a:p>
        </p:txBody>
      </p:sp>
      <p:sp>
        <p:nvSpPr>
          <p:cNvPr id="267" name="Google Shape;267;p44"/>
          <p:cNvSpPr txBox="1"/>
          <p:nvPr>
            <p:ph idx="1" type="body"/>
          </p:nvPr>
        </p:nvSpPr>
        <p:spPr>
          <a:xfrm>
            <a:off x="893700" y="1164734"/>
            <a:ext cx="6462600" cy="3761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2000"/>
              <a:t>The Digital Stewardship Curriculum is an Open Educational Resource created by the Center for Digital Scholarship and Curation. </a:t>
            </a:r>
            <a:endParaRPr sz="2000"/>
          </a:p>
          <a:p>
            <a:pPr indent="0" lvl="0" marL="0" rtl="0" algn="l">
              <a:spcBef>
                <a:spcPts val="600"/>
              </a:spcBef>
              <a:spcAft>
                <a:spcPts val="0"/>
              </a:spcAft>
              <a:buNone/>
            </a:pPr>
            <a:r>
              <a:t/>
            </a:r>
            <a:endParaRPr sz="2000"/>
          </a:p>
          <a:p>
            <a:pPr indent="0" lvl="0" marL="0" rtl="0" algn="l">
              <a:spcBef>
                <a:spcPts val="600"/>
              </a:spcBef>
              <a:spcAft>
                <a:spcPts val="0"/>
              </a:spcAft>
              <a:buNone/>
            </a:pPr>
            <a:r>
              <a:rPr lang="en" sz="2000"/>
              <a:t>All presentations and resources created by the CDSC are licensed under a Creative Commons Attribution-NonCommercial-ShareAlike 4.0 license (CC BY-NC-SA). Please share, reuse, and adapt the resources and provide attribution to the Center for Digital Scholarship and Curation, Washington State University.</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6"/>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Definition of Arrangement</a:t>
            </a:r>
            <a:endParaRPr/>
          </a:p>
        </p:txBody>
      </p:sp>
      <p:sp>
        <p:nvSpPr>
          <p:cNvPr id="159" name="Google Shape;159;p26"/>
          <p:cNvSpPr txBox="1"/>
          <p:nvPr>
            <p:ph idx="1" type="body"/>
          </p:nvPr>
        </p:nvSpPr>
        <p:spPr>
          <a:xfrm>
            <a:off x="893700" y="1129451"/>
            <a:ext cx="6462600" cy="37965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The physical arrangement or organization of a collection.</a:t>
            </a:r>
            <a:endParaRPr/>
          </a:p>
          <a:p>
            <a:pPr indent="-419100" lvl="0" marL="457200" rtl="0" algn="l">
              <a:spcBef>
                <a:spcPts val="0"/>
              </a:spcBef>
              <a:spcAft>
                <a:spcPts val="0"/>
              </a:spcAft>
              <a:buSzPts val="3000"/>
              <a:buChar char="●"/>
            </a:pPr>
            <a:r>
              <a:rPr lang="en"/>
              <a:t>Making the collection physically ready for researchers and community members to use.</a:t>
            </a:r>
            <a:endParaRPr/>
          </a:p>
          <a:p>
            <a:pPr indent="-419100" lvl="0" marL="457200" rtl="0" algn="l">
              <a:spcBef>
                <a:spcPts val="0"/>
              </a:spcBef>
              <a:spcAft>
                <a:spcPts val="0"/>
              </a:spcAft>
              <a:buSzPts val="3000"/>
              <a:buChar char="●"/>
            </a:pPr>
            <a:r>
              <a:rPr lang="en"/>
              <a:t>Goes along with intellectual arrangement: making the collection understandable.</a:t>
            </a:r>
            <a:endParaRPr/>
          </a:p>
          <a:p>
            <a:pPr indent="0" lvl="0" marL="0" rtl="0" algn="l">
              <a:spcBef>
                <a:spcPts val="60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7"/>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Provenance</a:t>
            </a:r>
            <a:endParaRPr/>
          </a:p>
        </p:txBody>
      </p:sp>
      <p:sp>
        <p:nvSpPr>
          <p:cNvPr id="165" name="Google Shape;165;p27"/>
          <p:cNvSpPr txBox="1"/>
          <p:nvPr>
            <p:ph idx="1" type="body"/>
          </p:nvPr>
        </p:nvSpPr>
        <p:spPr>
          <a:xfrm>
            <a:off x="893700" y="1121276"/>
            <a:ext cx="6462600" cy="38046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Definition: “The archives of a given records creator must not be intermingled with those of other records creators.” </a:t>
            </a:r>
            <a:endParaRPr/>
          </a:p>
          <a:p>
            <a:pPr indent="-419100" lvl="0" marL="457200" rtl="0" algn="l">
              <a:spcBef>
                <a:spcPts val="0"/>
              </a:spcBef>
              <a:spcAft>
                <a:spcPts val="0"/>
              </a:spcAft>
              <a:buSzPts val="3000"/>
              <a:buChar char="●"/>
            </a:pPr>
            <a:r>
              <a:rPr lang="en"/>
              <a:t>Keeping collections separated, not mixed.</a:t>
            </a:r>
            <a:endParaRPr/>
          </a:p>
          <a:p>
            <a:pPr indent="-419100" lvl="0" marL="457200" rtl="0" algn="l">
              <a:spcBef>
                <a:spcPts val="0"/>
              </a:spcBef>
              <a:spcAft>
                <a:spcPts val="0"/>
              </a:spcAft>
              <a:buSzPts val="3000"/>
              <a:buChar char="●"/>
            </a:pPr>
            <a:r>
              <a:rPr lang="en"/>
              <a:t>Preserving context.</a:t>
            </a:r>
            <a:endParaRPr/>
          </a:p>
          <a:p>
            <a:pPr indent="0" lvl="0" marL="0" rtl="0" algn="l">
              <a:spcBef>
                <a:spcPts val="60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8"/>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Original Order</a:t>
            </a:r>
            <a:endParaRPr/>
          </a:p>
        </p:txBody>
      </p:sp>
      <p:sp>
        <p:nvSpPr>
          <p:cNvPr id="171" name="Google Shape;171;p28"/>
          <p:cNvSpPr txBox="1"/>
          <p:nvPr>
            <p:ph idx="1" type="body"/>
          </p:nvPr>
        </p:nvSpPr>
        <p:spPr>
          <a:xfrm>
            <a:off x="893700" y="1373588"/>
            <a:ext cx="6462600" cy="35523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a:t>Records should be maintained in the order in which they were originally kept while being used by the record creator.</a:t>
            </a:r>
            <a:endParaRPr/>
          </a:p>
          <a:p>
            <a:pPr indent="0" lvl="0" marL="0" rtl="0" algn="l">
              <a:spcBef>
                <a:spcPts val="600"/>
              </a:spcBef>
              <a:spcAft>
                <a:spcPts val="0"/>
              </a:spcAft>
              <a:buNone/>
            </a:pPr>
            <a:r>
              <a:t/>
            </a:r>
            <a:endParaRPr/>
          </a:p>
          <a:p>
            <a:pPr indent="0" lvl="0" marL="0" rtl="0" algn="l">
              <a:spcBef>
                <a:spcPts val="600"/>
              </a:spcBef>
              <a:spcAft>
                <a:spcPts val="0"/>
              </a:spcAft>
              <a:buNone/>
            </a:pPr>
            <a:r>
              <a:t/>
            </a:r>
            <a:endParaRPr/>
          </a:p>
          <a:p>
            <a:pPr indent="0" lvl="0" marL="0" rtl="0" algn="l">
              <a:spcBef>
                <a:spcPts val="60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9"/>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No Original Order?</a:t>
            </a:r>
            <a:endParaRPr/>
          </a:p>
        </p:txBody>
      </p:sp>
      <p:sp>
        <p:nvSpPr>
          <p:cNvPr id="177" name="Google Shape;177;p29"/>
          <p:cNvSpPr txBox="1"/>
          <p:nvPr>
            <p:ph idx="1" type="body"/>
          </p:nvPr>
        </p:nvSpPr>
        <p:spPr>
          <a:xfrm>
            <a:off x="893700" y="1373588"/>
            <a:ext cx="6462600" cy="35523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“Original order” d</a:t>
            </a:r>
            <a:r>
              <a:rPr lang="en"/>
              <a:t>oes not mean “original chaos”</a:t>
            </a:r>
            <a:endParaRPr/>
          </a:p>
          <a:p>
            <a:pPr indent="-419100" lvl="0" marL="457200" rtl="0" algn="l">
              <a:spcBef>
                <a:spcPts val="0"/>
              </a:spcBef>
              <a:spcAft>
                <a:spcPts val="0"/>
              </a:spcAft>
              <a:buSzPts val="3000"/>
              <a:buChar char="●"/>
            </a:pPr>
            <a:r>
              <a:rPr lang="en"/>
              <a:t>Try to reconstruct if misfiled/out of order.</a:t>
            </a:r>
            <a:endParaRPr/>
          </a:p>
          <a:p>
            <a:pPr indent="-419100" lvl="0" marL="457200" rtl="0" algn="l">
              <a:spcBef>
                <a:spcPts val="0"/>
              </a:spcBef>
              <a:spcAft>
                <a:spcPts val="0"/>
              </a:spcAft>
              <a:buSzPts val="3000"/>
              <a:buChar char="●"/>
            </a:pPr>
            <a:r>
              <a:rPr lang="en"/>
              <a:t>If an original order doesn’t exist, you must create a logical order.</a:t>
            </a:r>
            <a:endParaRPr/>
          </a:p>
          <a:p>
            <a:pPr indent="0" lvl="0" marL="0" rtl="0" algn="l">
              <a:spcBef>
                <a:spcPts val="60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0"/>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Series</a:t>
            </a:r>
            <a:endParaRPr/>
          </a:p>
        </p:txBody>
      </p:sp>
      <p:sp>
        <p:nvSpPr>
          <p:cNvPr id="183" name="Google Shape;183;p30"/>
          <p:cNvSpPr txBox="1"/>
          <p:nvPr>
            <p:ph idx="1" type="body"/>
          </p:nvPr>
        </p:nvSpPr>
        <p:spPr>
          <a:xfrm>
            <a:off x="893700" y="1373588"/>
            <a:ext cx="6462600" cy="35523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A group of similar records within a collection, can be simple or complex. </a:t>
            </a:r>
            <a:endParaRPr/>
          </a:p>
          <a:p>
            <a:pPr indent="-419100" lvl="0" marL="457200" rtl="0" algn="l">
              <a:spcBef>
                <a:spcPts val="0"/>
              </a:spcBef>
              <a:spcAft>
                <a:spcPts val="0"/>
              </a:spcAft>
              <a:buSzPts val="3000"/>
              <a:buChar char="●"/>
            </a:pPr>
            <a:r>
              <a:rPr lang="en"/>
              <a:t>Can have series and subseries. Or none at all. Files can also be a way of grouping, more specific.</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1"/>
          <p:cNvSpPr txBox="1"/>
          <p:nvPr>
            <p:ph type="title"/>
          </p:nvPr>
        </p:nvSpPr>
        <p:spPr>
          <a:xfrm>
            <a:off x="893700" y="206003"/>
            <a:ext cx="6462600" cy="1091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Levels of Arrangement and Processing	</a:t>
            </a:r>
            <a:endParaRPr/>
          </a:p>
        </p:txBody>
      </p:sp>
      <p:sp>
        <p:nvSpPr>
          <p:cNvPr id="189" name="Google Shape;189;p31"/>
          <p:cNvSpPr txBox="1"/>
          <p:nvPr>
            <p:ph idx="1" type="body"/>
          </p:nvPr>
        </p:nvSpPr>
        <p:spPr>
          <a:xfrm>
            <a:off x="893700" y="1373588"/>
            <a:ext cx="6462600" cy="35523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High level of detail</a:t>
            </a:r>
            <a:endParaRPr/>
          </a:p>
          <a:p>
            <a:pPr indent="-381000" lvl="1" marL="914400" rtl="0" algn="l">
              <a:spcBef>
                <a:spcPts val="0"/>
              </a:spcBef>
              <a:spcAft>
                <a:spcPts val="0"/>
              </a:spcAft>
              <a:buSzPts val="2400"/>
              <a:buChar char="○"/>
            </a:pPr>
            <a:r>
              <a:rPr lang="en"/>
              <a:t>Item-level </a:t>
            </a:r>
            <a:endParaRPr/>
          </a:p>
          <a:p>
            <a:pPr indent="-381000" lvl="1" marL="914400" rtl="0" algn="l">
              <a:spcBef>
                <a:spcPts val="0"/>
              </a:spcBef>
              <a:spcAft>
                <a:spcPts val="0"/>
              </a:spcAft>
              <a:buSzPts val="2400"/>
              <a:buChar char="○"/>
            </a:pPr>
            <a:r>
              <a:rPr lang="en"/>
              <a:t>File level </a:t>
            </a:r>
            <a:endParaRPr/>
          </a:p>
          <a:p>
            <a:pPr indent="-419100" lvl="0" marL="457200" rtl="0" algn="l">
              <a:spcBef>
                <a:spcPts val="0"/>
              </a:spcBef>
              <a:spcAft>
                <a:spcPts val="0"/>
              </a:spcAft>
              <a:buSzPts val="3000"/>
              <a:buChar char="●"/>
            </a:pPr>
            <a:r>
              <a:rPr lang="en"/>
              <a:t>Medium level of detail</a:t>
            </a:r>
            <a:endParaRPr/>
          </a:p>
          <a:p>
            <a:pPr indent="-381000" lvl="1" marL="914400" rtl="0" algn="l">
              <a:spcBef>
                <a:spcPts val="0"/>
              </a:spcBef>
              <a:spcAft>
                <a:spcPts val="0"/>
              </a:spcAft>
              <a:buSzPts val="2400"/>
              <a:buChar char="○"/>
            </a:pPr>
            <a:r>
              <a:rPr lang="en"/>
              <a:t>Series level </a:t>
            </a:r>
            <a:endParaRPr/>
          </a:p>
          <a:p>
            <a:pPr indent="-381000" lvl="1" marL="914400" rtl="0" algn="l">
              <a:spcBef>
                <a:spcPts val="0"/>
              </a:spcBef>
              <a:spcAft>
                <a:spcPts val="0"/>
              </a:spcAft>
              <a:buSzPts val="2400"/>
              <a:buChar char="○"/>
            </a:pPr>
            <a:r>
              <a:rPr lang="en"/>
              <a:t>Box level </a:t>
            </a:r>
            <a:endParaRPr/>
          </a:p>
          <a:p>
            <a:pPr indent="-419100" lvl="0" marL="457200" rtl="0" algn="l">
              <a:spcBef>
                <a:spcPts val="0"/>
              </a:spcBef>
              <a:spcAft>
                <a:spcPts val="0"/>
              </a:spcAft>
              <a:buSzPts val="3000"/>
              <a:buChar char="●"/>
            </a:pPr>
            <a:r>
              <a:rPr lang="en"/>
              <a:t>Minimum level of detail</a:t>
            </a:r>
            <a:endParaRPr/>
          </a:p>
          <a:p>
            <a:pPr indent="-381000" lvl="1" marL="914400" rtl="0" algn="l">
              <a:spcBef>
                <a:spcPts val="0"/>
              </a:spcBef>
              <a:spcAft>
                <a:spcPts val="0"/>
              </a:spcAft>
              <a:buSzPts val="2400"/>
              <a:buChar char="○"/>
            </a:pPr>
            <a:r>
              <a:rPr lang="en"/>
              <a:t>Collection level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2"/>
          <p:cNvSpPr txBox="1"/>
          <p:nvPr>
            <p:ph type="title"/>
          </p:nvPr>
        </p:nvSpPr>
        <p:spPr>
          <a:xfrm>
            <a:off x="893700" y="206005"/>
            <a:ext cx="6462600" cy="1194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Flexible, “good enough” processing</a:t>
            </a:r>
            <a:endParaRPr/>
          </a:p>
        </p:txBody>
      </p:sp>
      <p:sp>
        <p:nvSpPr>
          <p:cNvPr id="195" name="Google Shape;195;p32"/>
          <p:cNvSpPr txBox="1"/>
          <p:nvPr>
            <p:ph idx="1" type="body"/>
          </p:nvPr>
        </p:nvSpPr>
        <p:spPr>
          <a:xfrm>
            <a:off x="893700" y="1373588"/>
            <a:ext cx="6462600" cy="35523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Every collection is different. Objective should be to make the information </a:t>
            </a:r>
            <a:r>
              <a:rPr i="1" lang="en"/>
              <a:t>findable</a:t>
            </a:r>
            <a:r>
              <a:rPr lang="en"/>
              <a:t>. </a:t>
            </a:r>
            <a:endParaRPr/>
          </a:p>
          <a:p>
            <a:pPr indent="-419100" lvl="0" marL="457200" rtl="0" algn="l">
              <a:spcBef>
                <a:spcPts val="0"/>
              </a:spcBef>
              <a:spcAft>
                <a:spcPts val="0"/>
              </a:spcAft>
              <a:buSzPts val="3000"/>
              <a:buChar char="●"/>
            </a:pPr>
            <a:r>
              <a:rPr lang="en"/>
              <a:t>If something is stuck in your backlog waiting for detailed processing, it is not useful to anyone.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