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9" r:id="rId4"/>
    <p:sldMasterId id="214748367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5143500" cx="9144000"/>
  <p:notesSz cx="6858000" cy="9144000"/>
  <p:embeddedFontLst>
    <p:embeddedFont>
      <p:font typeface="Raleway"/>
      <p:regular r:id="rId24"/>
      <p:bold r:id="rId25"/>
      <p:italic r:id="rId26"/>
      <p:boldItalic r:id="rId27"/>
    </p:embeddedFont>
    <p:embeddedFont>
      <p:font typeface="Lato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Raleway-regular.fntdata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Raleway-italic.fntdata"/><Relationship Id="rId25" Type="http://schemas.openxmlformats.org/officeDocument/2006/relationships/font" Target="fonts/Raleway-bold.fntdata"/><Relationship Id="rId28" Type="http://schemas.openxmlformats.org/officeDocument/2006/relationships/font" Target="fonts/Lato-regular.fntdata"/><Relationship Id="rId27" Type="http://schemas.openxmlformats.org/officeDocument/2006/relationships/font" Target="fonts/Raleway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Lato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Lato-boldItalic.fntdata"/><Relationship Id="rId30" Type="http://schemas.openxmlformats.org/officeDocument/2006/relationships/font" Target="fonts/Lato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upload.wikimedia.org/wikipedia/commons/6/66/Henry-Peter-Bosse-Cyanotype-Mississippi-09.jpg" TargetMode="External"/><Relationship Id="rId3" Type="http://schemas.openxmlformats.org/officeDocument/2006/relationships/hyperlink" Target="https://creativecommons.org/licenses/by/2.5" TargetMode="External"/><Relationship Id="rId4" Type="http://schemas.openxmlformats.org/officeDocument/2006/relationships/hyperlink" Target="https://commons.wikimedia.org/wiki/File:London_,_Kodachrome_by_Chalmers_Butterfield_edit.jpg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ommons.wikimedia.org/wiki/File:Stereograph,_Hudson.jpg" TargetMode="External"/><Relationship Id="rId3" Type="http://schemas.openxmlformats.org/officeDocument/2006/relationships/hyperlink" Target="https://creativecommons.org/licenses/by-sa/3.0" TargetMode="External"/><Relationship Id="rId4" Type="http://schemas.openxmlformats.org/officeDocument/2006/relationships/hyperlink" Target="https://commons.wikimedia.org/wiki/File:Glass_plate_negative.jpg" TargetMode="External"/><Relationship Id="rId5" Type="http://schemas.openxmlformats.org/officeDocument/2006/relationships/hyperlink" Target="http://www.edinphoto.org.uk/1_early/1_early_photography_-_sizes_of_plates_negatives_and_prints.htm" TargetMode="External"/><Relationship Id="rId6" Type="http://schemas.openxmlformats.org/officeDocument/2006/relationships/hyperlink" Target="http://www.edinphoto.org.uk" TargetMode="Externa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upload.wikimedia.org/wikipedia/commons/d/db/Photocopy_of_original_black-and-white_silver_gelatin_print%2C_TWELFTH_STREET_DRIVEWAY_ENTRANCE%2C_August_31%2C_1929%2C_photographer_Commercial_Photo_Company_-_Internal_Revenue_Service_HABS_DC%2CWASH%2C657-23.tif" TargetMode="Externa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flickr.com/photos/tiktik/14193716990/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nedcc.org/free-resources/preservation-leaflets/2.-the-environment/2.2-monitoring-temperature-and-relative-humidity" TargetMode="External"/><Relationship Id="rId3" Type="http://schemas.openxmlformats.org/officeDocument/2006/relationships/hyperlink" Target="https://www.imagepermanenceinstitute.org/education/publications.html" TargetMode="External"/><Relationship Id="rId4" Type="http://schemas.openxmlformats.org/officeDocument/2006/relationships/hyperlink" Target="https://www.flickr.com/photos/hendry/4166174159/" TargetMode="External"/><Relationship Id="rId5" Type="http://schemas.openxmlformats.org/officeDocument/2006/relationships/hyperlink" Target="https://www.flickr.com/photos/185642833@N06/49109978666/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imagepermanenceinstitute.org/testing/pat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www.archival.com/" TargetMode="External"/><Relationship Id="rId3" Type="http://schemas.openxmlformats.org/officeDocument/2006/relationships/hyperlink" Target="http://www.gaylord.com/" TargetMode="External"/><Relationship Id="rId4" Type="http://schemas.openxmlformats.org/officeDocument/2006/relationships/hyperlink" Target="http://www.hollingermetaledge.com/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www.archival.com/" TargetMode="External"/><Relationship Id="rId3" Type="http://schemas.openxmlformats.org/officeDocument/2006/relationships/hyperlink" Target="http://www.gaylord.com/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www.graphicsatlas.org/" TargetMode="External"/><Relationship Id="rId3" Type="http://schemas.openxmlformats.org/officeDocument/2006/relationships/hyperlink" Target="https://psap.library.illinois.edu/collection-id-guide/" TargetMode="External"/><Relationship Id="rId4" Type="http://schemas.openxmlformats.org/officeDocument/2006/relationships/hyperlink" Target="https://www.worldcat.org/title/care-and-identification-of-19th-century-photographic-prints/oclc/901728120" TargetMode="External"/><Relationship Id="rId5" Type="http://schemas.openxmlformats.org/officeDocument/2006/relationships/hyperlink" Target="https://www.worldcat.org/title/photographs-archival-care-and-management/oclc/70175019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creativecommons.org/licenses/by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8a5fe2e065_2_93:notes"/>
          <p:cNvSpPr/>
          <p:nvPr>
            <p:ph idx="2" type="sldImg"/>
          </p:nvPr>
        </p:nvSpPr>
        <p:spPr>
          <a:xfrm>
            <a:off x="381174" y="685800"/>
            <a:ext cx="6096347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8a5fe2e065_2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8fd43f88ea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8fd43f88ea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cyanotype - blue tone over entire photo.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autochrome slide transparency (rgb).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Henry Peter Bosse (1844-1903) / Public domain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https://upload.wikimedia.org/wikipedia/commons/6/66/Henry-Peter-Bosse-Cyanotype-Mississippi-09.jpg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Chalmers Butterfield / CC BY (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https://creativecommons.org/licenses/by/2.5</a:t>
            </a:r>
            <a:r>
              <a:rPr lang="en">
                <a:solidFill>
                  <a:schemeClr val="dk1"/>
                </a:solidFill>
              </a:rPr>
              <a:t>)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https://commons.wikimedia.org/wiki/File:London_,_Kodachrome_by_Chalmers_Butterfield_edit.jpg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8fd43f88ea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8fd43f88ea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letterpress (photomechanical - printing out print) comprised of dots, 3 colors.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salt print - developed out print - paper fibers visible, matte surface.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Matte or glossy.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Images from graphicsatlas.org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8fd43f88ea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8fd43f88ea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Sizing information can help narrow down format.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standard sizes for different formats, also unique-looking types.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Svenska litteratursällskapet i Finland / No restrictions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https://commons.wikimedia.org/wiki/File:Stereograph,_Hudson.jpg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Roy Boshi / CC BY-SA (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https://creativecommons.org/licenses/by-sa/3.0</a:t>
            </a:r>
            <a:r>
              <a:rPr lang="en"/>
              <a:t>) 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https://commons.wikimedia.org/wiki/File:Glass_plate_negative.jpg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u="sng">
                <a:solidFill>
                  <a:schemeClr val="hlink"/>
                </a:solidFill>
                <a:hlinkClick r:id="rId5"/>
              </a:rPr>
              <a:t>http://www.edinphoto.org.uk/1_early/1_early_photography_-_sizes_of_plates_negatives_and_prints.htm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Sizes chart reproduced with acknowledgement to Peter Stubbs,  </a:t>
            </a:r>
            <a:r>
              <a:rPr lang="en" u="sng">
                <a:solidFill>
                  <a:schemeClr val="hlink"/>
                </a:solidFill>
                <a:hlinkClick r:id="rId6"/>
              </a:rPr>
              <a:t>www.edinphoto.org.uk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8fd43f88ea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8fd43f88ea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foxing - brownish red spots (stains that happen with age - unknown cause, perhaps fungal - humidity makes it worse)  - often in albumen prints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silver mirroring - reflective, bluish hue in darkest shadows (humidity) - silver gelatin and </a:t>
            </a:r>
            <a:r>
              <a:rPr lang="en">
                <a:solidFill>
                  <a:schemeClr val="dk1"/>
                </a:solidFill>
              </a:rPr>
              <a:t>albumin</a:t>
            </a:r>
            <a:r>
              <a:rPr lang="en">
                <a:solidFill>
                  <a:schemeClr val="dk1"/>
                </a:solidFill>
              </a:rPr>
              <a:t> most common, but can happen to others.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8fd43f88ea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8fd43f88ea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If you are working on descriptions and metadata, you can get a lot out of photos from viewing the image itself.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">
                <a:solidFill>
                  <a:schemeClr val="dk1"/>
                </a:solidFill>
              </a:rPr>
              <a:t>Photocopy of original black-and-white silver gelatin print, TWELFTH STREET DRIVEWAY ENTRANCE, August 31, 1929, photographer Commercial Photo Company - Internal Revenue Service Headquarters Building, 1111 Constitution Avenue Northwest, Washington, District of Columbia, DC</a:t>
            </a:r>
            <a:endParaRPr b="1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NPS </a:t>
            </a:r>
            <a:r>
              <a:rPr lang="en" sz="1000">
                <a:solidFill>
                  <a:schemeClr val="dk1"/>
                </a:solidFill>
                <a:highlight>
                  <a:srgbClr val="F6F7F5"/>
                </a:highlight>
              </a:rPr>
              <a:t>Historic American Buildings Survey</a:t>
            </a:r>
            <a:r>
              <a:rPr lang="en" sz="1000">
                <a:solidFill>
                  <a:srgbClr val="202122"/>
                </a:solidFill>
                <a:highlight>
                  <a:srgbClr val="F6F7F5"/>
                </a:highlight>
              </a:rPr>
              <a:t> (HABS)</a:t>
            </a:r>
            <a:r>
              <a:rPr lang="en">
                <a:solidFill>
                  <a:schemeClr val="dk1"/>
                </a:solidFill>
              </a:rPr>
              <a:t>Public domain - 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https://upload.wikimedia.org/wikipedia/commons/d/db/Photocopy_of_original_black-and-white_silver_gelatin_print%2C_TWELFTH_STREET_DRIVEWAY_ENTRANCE%2C_August_31%2C_1929%2C_photographer_Commercial_Photo_Company_-_Internal_Revenue_Service_HABS_DC%2CWASH%2C657-23.tif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8fd43f88ea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8fd43f88ea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If you have staff </a:t>
            </a:r>
            <a:r>
              <a:rPr lang="en">
                <a:solidFill>
                  <a:schemeClr val="dk1"/>
                </a:solidFill>
              </a:rPr>
              <a:t>doing</a:t>
            </a:r>
            <a:r>
              <a:rPr lang="en">
                <a:solidFill>
                  <a:schemeClr val="dk1"/>
                </a:solidFill>
              </a:rPr>
              <a:t> this work - 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make VERY clear guidelines about what to look for, and what format to write descriptions in.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8a5fe2e065_2_429:notes"/>
          <p:cNvSpPr/>
          <p:nvPr>
            <p:ph idx="2" type="sldImg"/>
          </p:nvPr>
        </p:nvSpPr>
        <p:spPr>
          <a:xfrm>
            <a:off x="381174" y="685800"/>
            <a:ext cx="6096347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8a5fe2e065_2_4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8d3b08d0c6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8d3b08d0c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a5fe2e065_2_114:notes"/>
          <p:cNvSpPr/>
          <p:nvPr>
            <p:ph idx="2" type="sldImg"/>
          </p:nvPr>
        </p:nvSpPr>
        <p:spPr>
          <a:xfrm>
            <a:off x="381174" y="685800"/>
            <a:ext cx="6096347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8a5fe2e065_2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Verdana"/>
              <a:buChar char="●"/>
            </a:pPr>
            <a:r>
              <a:rPr lang="en">
                <a:solidFill>
                  <a:srgbClr val="333333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(room temperature or below), clean, and stable environment (avoid attics, basements, and other locations with high risk of leaks and environmental extremes) - Recommendations can also range 30-50% rh</a:t>
            </a:r>
            <a:endParaRPr>
              <a:solidFill>
                <a:srgbClr val="333333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Verdana"/>
              <a:buChar char="●"/>
            </a:pPr>
            <a:r>
              <a:rPr lang="en">
                <a:solidFill>
                  <a:srgbClr val="333333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FLUCTUATION is a big factor to keep an eye on, can be very damaging to materials</a:t>
            </a:r>
            <a:endParaRPr>
              <a:solidFill>
                <a:srgbClr val="333333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Verdana"/>
              <a:buChar char="●"/>
            </a:pPr>
            <a:r>
              <a:rPr lang="en">
                <a:solidFill>
                  <a:srgbClr val="333333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40 degrees or below for cold storage - some articles out there about using household freezer units with certain requirements</a:t>
            </a:r>
            <a:endParaRPr>
              <a:solidFill>
                <a:srgbClr val="333333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33333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>
                <a:solidFill>
                  <a:srgbClr val="333333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Image: Public Domain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https://www.flickr.com/photos/tiktik/14193716990/</a:t>
            </a:r>
            <a:endParaRPr>
              <a:solidFill>
                <a:srgbClr val="333333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8fd43f88e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8fd43f88e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Can capture info only at certain intervals.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Or continuously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Variety of equipment and tools available for any budget.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https://www.nedcc.org/free-resources/preservation-leaflets/2.-the-environment/2.2-monitoring-temperature-and-relative-humidity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https://www.imagepermanenceinstitute.org/education/publications.html</a:t>
            </a:r>
            <a:r>
              <a:rPr lang="en"/>
              <a:t>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Image: CC  Kai Hendry Attribution 2.0 Generic (CC BY 2.0)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https://www.flickr.com/photos/hendry/4166174159/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Image: Public domain 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https://www.flickr.com/photos/185642833@N06/49109978666/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8fd43f88ea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8fd43f88ea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Clean hands -enforce this with staff/interns/students, gloves can be problematic sometimes but really useful sometimes for glass, metal, film.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Have rules posted.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No food or drink, houseplants also are a risk.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Photographic Activity Test -  </a:t>
            </a:r>
            <a:r>
              <a:rPr lang="en" u="sng">
                <a:solidFill>
                  <a:srgbClr val="4B94B3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https://www.imagepermanenceinstitute.org/testing/pat</a:t>
            </a:r>
            <a:r>
              <a:rPr lang="en">
                <a:solidFill>
                  <a:schemeClr val="dk1"/>
                </a:solidFill>
              </a:rPr>
              <a:t> - safest to use, make sure your supplies have passed this test!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display - use duplicates, avoid natural and artificial light (filters, sleeves), safely mount -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If you have to use originals, make sure to rotate - don’t leave on display.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Use proper materials for mounting, learn safe techniques, do not damage originals.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SHN resource showing you how to mount in different styles.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Light can fade prints AND paper - both natural and unnatural light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Different prints have different types of sensitivities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Can get filters for lights - esp in storage rooms - but keep dark when not in use.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Image: Public domian slush1000 / CC0 https://upload.wikimedia.org/wikipedia/commons/c/c3/Washyourhands.svg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8fd43f88ea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8fd43f88ea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When possible, m</a:t>
            </a:r>
            <a:r>
              <a:rPr lang="en"/>
              <a:t>atch the size of storage folder or box to the material.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Exceptions to box storage - flat storage -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storing large photos flat, or cased images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Storing in evenly filled boxes, with supports if needed SO IMPORTANT.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Too many items in a box overcrowds - too much pressure, weight, and stress on materials.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Too few items leaves items loose in folder/box, can warp, rest at angle, uneven pressure.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Types of material -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Some photos do better in paper than plastic.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Offgassing is an issue if enclosed in plastic, also has the risk of moisture.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However, mylar can be a great option if the photographs are frequently viewed and touched.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Mylar, uncoated polyester, polypropylene, or polyethylene (when viewing frequently).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Many vendors  (taken from ATALM list of preferred vendors) - 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b="1" lang="en" sz="1050">
                <a:solidFill>
                  <a:srgbClr val="333333"/>
                </a:solidFill>
                <a:highlight>
                  <a:srgbClr val="FFFFFF"/>
                </a:highlight>
              </a:rPr>
              <a:t>Archival Products </a:t>
            </a:r>
            <a:r>
              <a:rPr lang="en" sz="1050" u="sng">
                <a:solidFill>
                  <a:srgbClr val="3A8079"/>
                </a:solidFill>
                <a:highlight>
                  <a:srgbClr val="FFFFFF"/>
                </a:highlight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www.archival.com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b="1" lang="en" sz="1050">
                <a:solidFill>
                  <a:srgbClr val="333333"/>
                </a:solidFill>
                <a:highlight>
                  <a:srgbClr val="FFFFFF"/>
                </a:highlight>
              </a:rPr>
              <a:t>Gaylord Archival </a:t>
            </a:r>
            <a:r>
              <a:rPr lang="en" sz="1050" u="sng">
                <a:solidFill>
                  <a:srgbClr val="3A8079"/>
                </a:solidFill>
                <a:highlight>
                  <a:srgbClr val="FFFFFF"/>
                </a:highlight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www.gaylord.com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b="1" lang="en" sz="1050">
                <a:solidFill>
                  <a:srgbClr val="333333"/>
                </a:solidFill>
                <a:highlight>
                  <a:srgbClr val="FFFFFF"/>
                </a:highlight>
              </a:rPr>
              <a:t>Hollinger Metal Edge </a:t>
            </a:r>
            <a:r>
              <a:rPr lang="en" sz="1050" u="sng">
                <a:solidFill>
                  <a:srgbClr val="3A8079"/>
                </a:solidFill>
                <a:highlight>
                  <a:srgbClr val="FFFFFF"/>
                </a:highlight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www.hollingermetaledge.com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8fd43f88ea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8fd43f88ea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333333"/>
                </a:solidFill>
                <a:highlight>
                  <a:srgbClr val="FFFFFF"/>
                </a:highlight>
              </a:rPr>
              <a:t>Wide variety to fit your needs -</a:t>
            </a:r>
            <a:endParaRPr b="1" sz="105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" sz="1050">
                <a:solidFill>
                  <a:srgbClr val="333333"/>
                </a:solidFill>
                <a:highlight>
                  <a:srgbClr val="FFFFFF"/>
                </a:highlight>
              </a:rPr>
              <a:t>Archival Products </a:t>
            </a:r>
            <a:r>
              <a:rPr lang="en" sz="1050" u="sng">
                <a:solidFill>
                  <a:srgbClr val="3A8079"/>
                </a:solidFill>
                <a:highlight>
                  <a:srgbClr val="FFFFFF"/>
                </a:highlight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www.archival.com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" sz="1050">
                <a:solidFill>
                  <a:srgbClr val="333333"/>
                </a:solidFill>
                <a:highlight>
                  <a:srgbClr val="FFFFFF"/>
                </a:highlight>
              </a:rPr>
              <a:t>Gaylord Archival </a:t>
            </a:r>
            <a:r>
              <a:rPr lang="en" sz="1050" u="sng">
                <a:solidFill>
                  <a:srgbClr val="3A8079"/>
                </a:solidFill>
                <a:highlight>
                  <a:srgbClr val="FFFFFF"/>
                </a:highlight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www.gaylord.com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8fd43f88ea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8fd43f88ea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Identifying photos - Why? Can use to find dates of photograph, information about context of photo, and </a:t>
            </a:r>
            <a:r>
              <a:rPr lang="en">
                <a:solidFill>
                  <a:schemeClr val="dk1"/>
                </a:solidFill>
              </a:rPr>
              <a:t>importantly</a:t>
            </a:r>
            <a:r>
              <a:rPr lang="en">
                <a:solidFill>
                  <a:schemeClr val="dk1"/>
                </a:solidFill>
              </a:rPr>
              <a:t>, to know how to best take care of the item.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Many different types of photographic processes, and the final results (prints) may vary.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Understand prints are the result of developing negatives = Print (developed or photomechanical), negative (black and white or color) -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There can be many different versions of a print, and copies of negatives and prints.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Can take a lot of detective work in your own collections, or researching other </a:t>
            </a:r>
            <a:r>
              <a:rPr lang="en">
                <a:solidFill>
                  <a:schemeClr val="dk1"/>
                </a:solidFill>
              </a:rPr>
              <a:t>collections.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These slides will not tell you every type </a:t>
            </a:r>
            <a:r>
              <a:rPr lang="en">
                <a:solidFill>
                  <a:schemeClr val="dk1"/>
                </a:solidFill>
              </a:rPr>
              <a:t>of</a:t>
            </a:r>
            <a:r>
              <a:rPr lang="en">
                <a:solidFill>
                  <a:schemeClr val="dk1"/>
                </a:solidFill>
              </a:rPr>
              <a:t> photograph format and process.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Instead they will focus on HOW you might go about identifying - variety of methods, indicators, and outside resources to use -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Each way to identify in the following slides will include a couple examples of each measure.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8fd43f88ea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8fd43f88ea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u="sng">
                <a:solidFill>
                  <a:schemeClr val="hlink"/>
                </a:solidFill>
                <a:hlinkClick r:id="rId2"/>
              </a:rPr>
              <a:t>http://www.graphicsatlas.org/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https://psap.library.illinois.edu/collection-id-guide/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https://www.worldcat.org/title/care-and-identification-of-19th-century-photographic-prints/oclc/901728120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https://www.worldcat.org/title/photographs-archival-care-and-management/oclc/70175019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8fd43f88ea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8fd43f88ea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what the photo is printed on -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plastic border, wider on bottom of print - polaroids contain both the negative and positive elements (integral).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attached to a thick sturdy card - cabinet card or carte de visite.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metal! tintype, daguerreotype.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95275" lvl="0" marL="457200" rtl="0" algn="l">
              <a:spcBef>
                <a:spcPts val="0"/>
              </a:spcBef>
              <a:spcAft>
                <a:spcPts val="0"/>
              </a:spcAft>
              <a:buSzPts val="1050"/>
              <a:buChar char="●"/>
            </a:pP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</a:rPr>
              <a:t>Image by Ryan Edge, available under a Creative Commons Attribution ShareAlike license (</a:t>
            </a:r>
            <a:r>
              <a:rPr lang="en" sz="1050">
                <a:solidFill>
                  <a:srgbClr val="337AB7"/>
                </a:solidFill>
                <a:highlight>
                  <a:srgbClr val="FFFFFF"/>
                </a:highlight>
                <a:uFill>
                  <a:noFill/>
                </a:u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BY-SA</a:t>
            </a: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</a:rPr>
              <a:t>).</a:t>
            </a:r>
            <a:endParaRPr sz="105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295275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50"/>
              <a:buChar char="●"/>
            </a:pP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</a:rPr>
              <a:t>Interdirectional (talk) (Uploads) / Public domain https://commons.wikimedia.org/wiki/File:Aaronkraten.jpg</a:t>
            </a:r>
            <a:endParaRPr sz="105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295275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50"/>
              <a:buChar char="●"/>
            </a:pP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</a:rPr>
              <a:t>Image by unknown photographer, original publisher Sojourner Truth, available in the public domain: Gladstone Collection, Prints and Photographs Division, Library of Congress; Reproduction Number: LC-USZC4-6165 (3-11b).</a:t>
            </a:r>
            <a:endParaRPr sz="105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ctrTitle"/>
          </p:nvPr>
        </p:nvSpPr>
        <p:spPr>
          <a:xfrm>
            <a:off x="721425" y="2838935"/>
            <a:ext cx="5216700" cy="1159773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9pPr>
          </a:lstStyle>
          <a:p/>
        </p:txBody>
      </p:sp>
      <p:sp>
        <p:nvSpPr>
          <p:cNvPr id="55" name="Google Shape;55;p14"/>
          <p:cNvSpPr/>
          <p:nvPr/>
        </p:nvSpPr>
        <p:spPr>
          <a:xfrm>
            <a:off x="5938246" y="2533163"/>
            <a:ext cx="721800" cy="77318"/>
          </a:xfrm>
          <a:prstGeom prst="rect">
            <a:avLst/>
          </a:prstGeom>
          <a:solidFill>
            <a:srgbClr val="00A5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4"/>
          <p:cNvSpPr/>
          <p:nvPr/>
        </p:nvSpPr>
        <p:spPr>
          <a:xfrm>
            <a:off x="6659861" y="2533163"/>
            <a:ext cx="721800" cy="77318"/>
          </a:xfrm>
          <a:prstGeom prst="rect">
            <a:avLst/>
          </a:prstGeom>
          <a:solidFill>
            <a:srgbClr val="FFB8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4"/>
          <p:cNvSpPr/>
          <p:nvPr/>
        </p:nvSpPr>
        <p:spPr>
          <a:xfrm>
            <a:off x="-1" y="2533163"/>
            <a:ext cx="721800" cy="77318"/>
          </a:xfrm>
          <a:prstGeom prst="rect">
            <a:avLst/>
          </a:prstGeom>
          <a:solidFill>
            <a:srgbClr val="ADA4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4"/>
          <p:cNvSpPr/>
          <p:nvPr/>
        </p:nvSpPr>
        <p:spPr>
          <a:xfrm>
            <a:off x="721425" y="2533163"/>
            <a:ext cx="5216700" cy="77318"/>
          </a:xfrm>
          <a:prstGeom prst="rect">
            <a:avLst/>
          </a:prstGeom>
          <a:solidFill>
            <a:srgbClr val="C60C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/>
          <p:nvPr/>
        </p:nvSpPr>
        <p:spPr>
          <a:xfrm>
            <a:off x="0" y="0"/>
            <a:ext cx="9144000" cy="3992932"/>
          </a:xfrm>
          <a:prstGeom prst="rect">
            <a:avLst/>
          </a:prstGeom>
          <a:solidFill>
            <a:srgbClr val="981E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5"/>
          <p:cNvSpPr txBox="1"/>
          <p:nvPr>
            <p:ph type="ctrTitle"/>
          </p:nvPr>
        </p:nvSpPr>
        <p:spPr>
          <a:xfrm>
            <a:off x="685800" y="1583342"/>
            <a:ext cx="7772400" cy="1159773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2" name="Google Shape;62;p15"/>
          <p:cNvSpPr txBox="1"/>
          <p:nvPr>
            <p:ph idx="1" type="subTitle"/>
          </p:nvPr>
        </p:nvSpPr>
        <p:spPr>
          <a:xfrm>
            <a:off x="685800" y="2840053"/>
            <a:ext cx="7772400" cy="78484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3" name="Google Shape;63;p15"/>
          <p:cNvSpPr/>
          <p:nvPr/>
        </p:nvSpPr>
        <p:spPr>
          <a:xfrm>
            <a:off x="3047704" y="3992850"/>
            <a:ext cx="3047700" cy="77318"/>
          </a:xfrm>
          <a:prstGeom prst="rect">
            <a:avLst/>
          </a:prstGeom>
          <a:solidFill>
            <a:srgbClr val="00A5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5"/>
          <p:cNvSpPr/>
          <p:nvPr/>
        </p:nvSpPr>
        <p:spPr>
          <a:xfrm>
            <a:off x="6096271" y="3992850"/>
            <a:ext cx="3047700" cy="77318"/>
          </a:xfrm>
          <a:prstGeom prst="rect">
            <a:avLst/>
          </a:prstGeom>
          <a:solidFill>
            <a:srgbClr val="FFB8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5"/>
          <p:cNvSpPr/>
          <p:nvPr/>
        </p:nvSpPr>
        <p:spPr>
          <a:xfrm>
            <a:off x="1" y="3992850"/>
            <a:ext cx="3047700" cy="77318"/>
          </a:xfrm>
          <a:prstGeom prst="rect">
            <a:avLst/>
          </a:prstGeom>
          <a:solidFill>
            <a:srgbClr val="ADA4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1710425" y="2161800"/>
            <a:ext cx="5723700" cy="819818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 algn="ctr">
              <a:spcBef>
                <a:spcPts val="600"/>
              </a:spcBef>
              <a:spcAft>
                <a:spcPts val="0"/>
              </a:spcAft>
              <a:buSzPts val="3000"/>
              <a:buChar char="●"/>
              <a:defRPr i="1"/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indent="-342900" lvl="3" marL="18288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4pPr>
            <a:lvl5pPr indent="-342900" lvl="4" marL="2286000" rtl="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5pPr>
            <a:lvl6pPr indent="-342900" lvl="5" marL="2743200" rtl="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6pPr>
            <a:lvl7pPr indent="-342900" lvl="6" marL="32004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7pPr>
            <a:lvl8pPr indent="-342900" lvl="7" marL="3657600" rtl="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8pPr>
            <a:lvl9pPr indent="-342900" lvl="8" marL="41148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9pPr>
          </a:lstStyle>
          <a:p/>
        </p:txBody>
      </p:sp>
      <p:sp>
        <p:nvSpPr>
          <p:cNvPr id="68" name="Google Shape;68;p16"/>
          <p:cNvSpPr txBox="1"/>
          <p:nvPr/>
        </p:nvSpPr>
        <p:spPr>
          <a:xfrm>
            <a:off x="3593400" y="1181419"/>
            <a:ext cx="1957200" cy="6535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rgbClr val="97ABBC"/>
                </a:solidFill>
              </a:rPr>
              <a:t>“</a:t>
            </a:r>
            <a:endParaRPr b="1" sz="9600">
              <a:solidFill>
                <a:srgbClr val="97ABBC"/>
              </a:solidFill>
            </a:endParaRPr>
          </a:p>
        </p:txBody>
      </p:sp>
      <p:sp>
        <p:nvSpPr>
          <p:cNvPr id="69" name="Google Shape;69;p16"/>
          <p:cNvSpPr/>
          <p:nvPr/>
        </p:nvSpPr>
        <p:spPr>
          <a:xfrm>
            <a:off x="5723283" y="1599675"/>
            <a:ext cx="1710300" cy="77318"/>
          </a:xfrm>
          <a:prstGeom prst="rect">
            <a:avLst/>
          </a:prstGeom>
          <a:solidFill>
            <a:srgbClr val="00A5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6"/>
          <p:cNvSpPr/>
          <p:nvPr/>
        </p:nvSpPr>
        <p:spPr>
          <a:xfrm>
            <a:off x="7434177" y="1599675"/>
            <a:ext cx="1710300" cy="77318"/>
          </a:xfrm>
          <a:prstGeom prst="rect">
            <a:avLst/>
          </a:prstGeom>
          <a:solidFill>
            <a:srgbClr val="FFB8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6"/>
          <p:cNvSpPr/>
          <p:nvPr/>
        </p:nvSpPr>
        <p:spPr>
          <a:xfrm>
            <a:off x="0" y="1599675"/>
            <a:ext cx="1710300" cy="77318"/>
          </a:xfrm>
          <a:prstGeom prst="rect">
            <a:avLst/>
          </a:prstGeom>
          <a:solidFill>
            <a:srgbClr val="ADA4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6"/>
          <p:cNvSpPr/>
          <p:nvPr/>
        </p:nvSpPr>
        <p:spPr>
          <a:xfrm>
            <a:off x="1710425" y="1599675"/>
            <a:ext cx="1710300" cy="77318"/>
          </a:xfrm>
          <a:prstGeom prst="rect">
            <a:avLst/>
          </a:prstGeom>
          <a:solidFill>
            <a:srgbClr val="C60C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>
            <p:ph type="title"/>
          </p:nvPr>
        </p:nvSpPr>
        <p:spPr>
          <a:xfrm>
            <a:off x="893700" y="205988"/>
            <a:ext cx="6462600" cy="85725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" type="body"/>
          </p:nvPr>
        </p:nvSpPr>
        <p:spPr>
          <a:xfrm>
            <a:off x="893700" y="1373588"/>
            <a:ext cx="6462600" cy="355234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76" name="Google Shape;76;p17"/>
          <p:cNvSpPr/>
          <p:nvPr/>
        </p:nvSpPr>
        <p:spPr>
          <a:xfrm>
            <a:off x="7356366" y="5066325"/>
            <a:ext cx="893700" cy="77318"/>
          </a:xfrm>
          <a:prstGeom prst="rect">
            <a:avLst/>
          </a:prstGeom>
          <a:solidFill>
            <a:srgbClr val="00A5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7"/>
          <p:cNvSpPr/>
          <p:nvPr/>
        </p:nvSpPr>
        <p:spPr>
          <a:xfrm>
            <a:off x="8250312" y="5066325"/>
            <a:ext cx="893700" cy="77318"/>
          </a:xfrm>
          <a:prstGeom prst="rect">
            <a:avLst/>
          </a:prstGeom>
          <a:solidFill>
            <a:srgbClr val="FFB8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7"/>
          <p:cNvSpPr/>
          <p:nvPr/>
        </p:nvSpPr>
        <p:spPr>
          <a:xfrm>
            <a:off x="0" y="5066325"/>
            <a:ext cx="893700" cy="77318"/>
          </a:xfrm>
          <a:prstGeom prst="rect">
            <a:avLst/>
          </a:prstGeom>
          <a:solidFill>
            <a:srgbClr val="ADA4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7"/>
          <p:cNvSpPr/>
          <p:nvPr/>
        </p:nvSpPr>
        <p:spPr>
          <a:xfrm>
            <a:off x="893710" y="5066325"/>
            <a:ext cx="6462600" cy="77318"/>
          </a:xfrm>
          <a:prstGeom prst="rect">
            <a:avLst/>
          </a:prstGeom>
          <a:solidFill>
            <a:srgbClr val="C60C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type="title"/>
          </p:nvPr>
        </p:nvSpPr>
        <p:spPr>
          <a:xfrm>
            <a:off x="893700" y="205988"/>
            <a:ext cx="6462600" cy="85725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" type="body"/>
          </p:nvPr>
        </p:nvSpPr>
        <p:spPr>
          <a:xfrm>
            <a:off x="893625" y="1200150"/>
            <a:ext cx="3136800" cy="3725693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2" type="body"/>
          </p:nvPr>
        </p:nvSpPr>
        <p:spPr>
          <a:xfrm>
            <a:off x="4219456" y="1200150"/>
            <a:ext cx="3136800" cy="3725693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84" name="Google Shape;84;p18"/>
          <p:cNvSpPr/>
          <p:nvPr/>
        </p:nvSpPr>
        <p:spPr>
          <a:xfrm>
            <a:off x="7356366" y="5066325"/>
            <a:ext cx="893700" cy="77318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8"/>
          <p:cNvSpPr/>
          <p:nvPr/>
        </p:nvSpPr>
        <p:spPr>
          <a:xfrm>
            <a:off x="8250312" y="5066325"/>
            <a:ext cx="893700" cy="77318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8"/>
          <p:cNvSpPr/>
          <p:nvPr/>
        </p:nvSpPr>
        <p:spPr>
          <a:xfrm>
            <a:off x="0" y="5066325"/>
            <a:ext cx="893700" cy="77318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8"/>
          <p:cNvSpPr/>
          <p:nvPr/>
        </p:nvSpPr>
        <p:spPr>
          <a:xfrm>
            <a:off x="893710" y="5066325"/>
            <a:ext cx="6462600" cy="77318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8"/>
          <p:cNvSpPr/>
          <p:nvPr/>
        </p:nvSpPr>
        <p:spPr>
          <a:xfrm>
            <a:off x="7356366" y="5066325"/>
            <a:ext cx="893700" cy="77318"/>
          </a:xfrm>
          <a:prstGeom prst="rect">
            <a:avLst/>
          </a:prstGeom>
          <a:solidFill>
            <a:srgbClr val="00A5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8"/>
          <p:cNvSpPr/>
          <p:nvPr/>
        </p:nvSpPr>
        <p:spPr>
          <a:xfrm>
            <a:off x="8250312" y="5066325"/>
            <a:ext cx="893700" cy="77318"/>
          </a:xfrm>
          <a:prstGeom prst="rect">
            <a:avLst/>
          </a:prstGeom>
          <a:solidFill>
            <a:srgbClr val="FFB8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8"/>
          <p:cNvSpPr/>
          <p:nvPr/>
        </p:nvSpPr>
        <p:spPr>
          <a:xfrm>
            <a:off x="0" y="5066325"/>
            <a:ext cx="893700" cy="77318"/>
          </a:xfrm>
          <a:prstGeom prst="rect">
            <a:avLst/>
          </a:prstGeom>
          <a:solidFill>
            <a:srgbClr val="ADA4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8"/>
          <p:cNvSpPr/>
          <p:nvPr/>
        </p:nvSpPr>
        <p:spPr>
          <a:xfrm>
            <a:off x="893710" y="5066325"/>
            <a:ext cx="6462600" cy="77318"/>
          </a:xfrm>
          <a:prstGeom prst="rect">
            <a:avLst/>
          </a:prstGeom>
          <a:solidFill>
            <a:srgbClr val="C60C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893700" y="205988"/>
            <a:ext cx="6462600" cy="85725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" type="body"/>
          </p:nvPr>
        </p:nvSpPr>
        <p:spPr>
          <a:xfrm>
            <a:off x="893700" y="1200150"/>
            <a:ext cx="2371200" cy="3725693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95" name="Google Shape;95;p19"/>
          <p:cNvSpPr txBox="1"/>
          <p:nvPr>
            <p:ph idx="2" type="body"/>
          </p:nvPr>
        </p:nvSpPr>
        <p:spPr>
          <a:xfrm>
            <a:off x="3386404" y="1200150"/>
            <a:ext cx="2371200" cy="3725693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96" name="Google Shape;96;p19"/>
          <p:cNvSpPr txBox="1"/>
          <p:nvPr>
            <p:ph idx="3" type="body"/>
          </p:nvPr>
        </p:nvSpPr>
        <p:spPr>
          <a:xfrm>
            <a:off x="5879107" y="1200150"/>
            <a:ext cx="2371200" cy="3725693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97" name="Google Shape;97;p19"/>
          <p:cNvSpPr/>
          <p:nvPr/>
        </p:nvSpPr>
        <p:spPr>
          <a:xfrm>
            <a:off x="7356366" y="5066325"/>
            <a:ext cx="893700" cy="77318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9"/>
          <p:cNvSpPr/>
          <p:nvPr/>
        </p:nvSpPr>
        <p:spPr>
          <a:xfrm>
            <a:off x="8250312" y="5066325"/>
            <a:ext cx="893700" cy="77318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9"/>
          <p:cNvSpPr/>
          <p:nvPr/>
        </p:nvSpPr>
        <p:spPr>
          <a:xfrm>
            <a:off x="0" y="5066325"/>
            <a:ext cx="893700" cy="77318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9"/>
          <p:cNvSpPr/>
          <p:nvPr/>
        </p:nvSpPr>
        <p:spPr>
          <a:xfrm>
            <a:off x="893710" y="5066325"/>
            <a:ext cx="6462600" cy="77318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9"/>
          <p:cNvSpPr/>
          <p:nvPr/>
        </p:nvSpPr>
        <p:spPr>
          <a:xfrm>
            <a:off x="7356366" y="5066325"/>
            <a:ext cx="893700" cy="77318"/>
          </a:xfrm>
          <a:prstGeom prst="rect">
            <a:avLst/>
          </a:prstGeom>
          <a:solidFill>
            <a:srgbClr val="00A5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9"/>
          <p:cNvSpPr/>
          <p:nvPr/>
        </p:nvSpPr>
        <p:spPr>
          <a:xfrm>
            <a:off x="8250312" y="5066325"/>
            <a:ext cx="893700" cy="77318"/>
          </a:xfrm>
          <a:prstGeom prst="rect">
            <a:avLst/>
          </a:prstGeom>
          <a:solidFill>
            <a:srgbClr val="FFB8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9"/>
          <p:cNvSpPr/>
          <p:nvPr/>
        </p:nvSpPr>
        <p:spPr>
          <a:xfrm>
            <a:off x="0" y="5066325"/>
            <a:ext cx="893700" cy="77318"/>
          </a:xfrm>
          <a:prstGeom prst="rect">
            <a:avLst/>
          </a:prstGeom>
          <a:solidFill>
            <a:srgbClr val="ADA4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9"/>
          <p:cNvSpPr/>
          <p:nvPr/>
        </p:nvSpPr>
        <p:spPr>
          <a:xfrm>
            <a:off x="893710" y="5066325"/>
            <a:ext cx="6462600" cy="77318"/>
          </a:xfrm>
          <a:prstGeom prst="rect">
            <a:avLst/>
          </a:prstGeom>
          <a:solidFill>
            <a:srgbClr val="C60C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893700" y="205988"/>
            <a:ext cx="6462600" cy="85725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07" name="Google Shape;107;p20"/>
          <p:cNvSpPr/>
          <p:nvPr/>
        </p:nvSpPr>
        <p:spPr>
          <a:xfrm>
            <a:off x="7356366" y="5066325"/>
            <a:ext cx="893700" cy="77318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0"/>
          <p:cNvSpPr/>
          <p:nvPr/>
        </p:nvSpPr>
        <p:spPr>
          <a:xfrm>
            <a:off x="8250312" y="5066325"/>
            <a:ext cx="893700" cy="77318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0"/>
          <p:cNvSpPr/>
          <p:nvPr/>
        </p:nvSpPr>
        <p:spPr>
          <a:xfrm>
            <a:off x="0" y="5066325"/>
            <a:ext cx="893700" cy="77318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0"/>
          <p:cNvSpPr/>
          <p:nvPr/>
        </p:nvSpPr>
        <p:spPr>
          <a:xfrm>
            <a:off x="893710" y="5066325"/>
            <a:ext cx="6462600" cy="77318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0"/>
          <p:cNvSpPr/>
          <p:nvPr/>
        </p:nvSpPr>
        <p:spPr>
          <a:xfrm>
            <a:off x="7356366" y="5066325"/>
            <a:ext cx="893700" cy="77318"/>
          </a:xfrm>
          <a:prstGeom prst="rect">
            <a:avLst/>
          </a:prstGeom>
          <a:solidFill>
            <a:srgbClr val="00A5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0"/>
          <p:cNvSpPr/>
          <p:nvPr/>
        </p:nvSpPr>
        <p:spPr>
          <a:xfrm>
            <a:off x="8250312" y="5066325"/>
            <a:ext cx="893700" cy="77318"/>
          </a:xfrm>
          <a:prstGeom prst="rect">
            <a:avLst/>
          </a:prstGeom>
          <a:solidFill>
            <a:srgbClr val="FFB8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0"/>
          <p:cNvSpPr/>
          <p:nvPr/>
        </p:nvSpPr>
        <p:spPr>
          <a:xfrm>
            <a:off x="0" y="5066325"/>
            <a:ext cx="893700" cy="77318"/>
          </a:xfrm>
          <a:prstGeom prst="rect">
            <a:avLst/>
          </a:prstGeom>
          <a:solidFill>
            <a:srgbClr val="ADA4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0"/>
          <p:cNvSpPr/>
          <p:nvPr/>
        </p:nvSpPr>
        <p:spPr>
          <a:xfrm>
            <a:off x="893710" y="5066325"/>
            <a:ext cx="6462600" cy="77318"/>
          </a:xfrm>
          <a:prstGeom prst="rect">
            <a:avLst/>
          </a:prstGeom>
          <a:solidFill>
            <a:srgbClr val="C60C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idx="1" type="body"/>
          </p:nvPr>
        </p:nvSpPr>
        <p:spPr>
          <a:xfrm>
            <a:off x="893700" y="4649963"/>
            <a:ext cx="6462600" cy="350693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Clr>
                <a:srgbClr val="2185C5"/>
              </a:buClr>
              <a:buSzPts val="1400"/>
              <a:buNone/>
              <a:defRPr sz="1400">
                <a:solidFill>
                  <a:srgbClr val="2185C5"/>
                </a:solidFill>
              </a:defRPr>
            </a:lvl1pPr>
          </a:lstStyle>
          <a:p/>
        </p:txBody>
      </p:sp>
      <p:sp>
        <p:nvSpPr>
          <p:cNvPr id="117" name="Google Shape;117;p21"/>
          <p:cNvSpPr/>
          <p:nvPr/>
        </p:nvSpPr>
        <p:spPr>
          <a:xfrm>
            <a:off x="7356366" y="5066325"/>
            <a:ext cx="893700" cy="77318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1"/>
          <p:cNvSpPr/>
          <p:nvPr/>
        </p:nvSpPr>
        <p:spPr>
          <a:xfrm>
            <a:off x="8250312" y="5066325"/>
            <a:ext cx="893700" cy="77318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1"/>
          <p:cNvSpPr/>
          <p:nvPr/>
        </p:nvSpPr>
        <p:spPr>
          <a:xfrm>
            <a:off x="0" y="5066325"/>
            <a:ext cx="893700" cy="77318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1"/>
          <p:cNvSpPr/>
          <p:nvPr/>
        </p:nvSpPr>
        <p:spPr>
          <a:xfrm>
            <a:off x="893710" y="5066325"/>
            <a:ext cx="6462600" cy="77318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1"/>
          <p:cNvSpPr/>
          <p:nvPr/>
        </p:nvSpPr>
        <p:spPr>
          <a:xfrm>
            <a:off x="7356366" y="5066325"/>
            <a:ext cx="893700" cy="77318"/>
          </a:xfrm>
          <a:prstGeom prst="rect">
            <a:avLst/>
          </a:prstGeom>
          <a:solidFill>
            <a:srgbClr val="00A5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1"/>
          <p:cNvSpPr/>
          <p:nvPr/>
        </p:nvSpPr>
        <p:spPr>
          <a:xfrm>
            <a:off x="8250312" y="5066325"/>
            <a:ext cx="893700" cy="77318"/>
          </a:xfrm>
          <a:prstGeom prst="rect">
            <a:avLst/>
          </a:prstGeom>
          <a:solidFill>
            <a:srgbClr val="FFB8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1"/>
          <p:cNvSpPr/>
          <p:nvPr/>
        </p:nvSpPr>
        <p:spPr>
          <a:xfrm>
            <a:off x="0" y="5066325"/>
            <a:ext cx="893700" cy="77318"/>
          </a:xfrm>
          <a:prstGeom prst="rect">
            <a:avLst/>
          </a:prstGeom>
          <a:solidFill>
            <a:srgbClr val="ADA4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1"/>
          <p:cNvSpPr/>
          <p:nvPr/>
        </p:nvSpPr>
        <p:spPr>
          <a:xfrm>
            <a:off x="893710" y="5066325"/>
            <a:ext cx="6462600" cy="77318"/>
          </a:xfrm>
          <a:prstGeom prst="rect">
            <a:avLst/>
          </a:prstGeom>
          <a:solidFill>
            <a:srgbClr val="C60C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/>
          <p:nvPr/>
        </p:nvSpPr>
        <p:spPr>
          <a:xfrm>
            <a:off x="7356366" y="5066325"/>
            <a:ext cx="893700" cy="77318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2"/>
          <p:cNvSpPr/>
          <p:nvPr/>
        </p:nvSpPr>
        <p:spPr>
          <a:xfrm>
            <a:off x="8250312" y="5066325"/>
            <a:ext cx="893700" cy="77318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2"/>
          <p:cNvSpPr/>
          <p:nvPr/>
        </p:nvSpPr>
        <p:spPr>
          <a:xfrm>
            <a:off x="0" y="5066325"/>
            <a:ext cx="893700" cy="77318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2"/>
          <p:cNvSpPr/>
          <p:nvPr/>
        </p:nvSpPr>
        <p:spPr>
          <a:xfrm>
            <a:off x="893710" y="5066325"/>
            <a:ext cx="6462600" cy="77318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2"/>
          <p:cNvSpPr/>
          <p:nvPr/>
        </p:nvSpPr>
        <p:spPr>
          <a:xfrm>
            <a:off x="7356366" y="5066325"/>
            <a:ext cx="893700" cy="77318"/>
          </a:xfrm>
          <a:prstGeom prst="rect">
            <a:avLst/>
          </a:prstGeom>
          <a:solidFill>
            <a:srgbClr val="00A5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2"/>
          <p:cNvSpPr/>
          <p:nvPr/>
        </p:nvSpPr>
        <p:spPr>
          <a:xfrm>
            <a:off x="8250312" y="5066325"/>
            <a:ext cx="893700" cy="77318"/>
          </a:xfrm>
          <a:prstGeom prst="rect">
            <a:avLst/>
          </a:prstGeom>
          <a:solidFill>
            <a:srgbClr val="FFB8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2"/>
          <p:cNvSpPr/>
          <p:nvPr/>
        </p:nvSpPr>
        <p:spPr>
          <a:xfrm>
            <a:off x="0" y="5066325"/>
            <a:ext cx="893700" cy="77318"/>
          </a:xfrm>
          <a:prstGeom prst="rect">
            <a:avLst/>
          </a:prstGeom>
          <a:solidFill>
            <a:srgbClr val="ADA4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2"/>
          <p:cNvSpPr/>
          <p:nvPr/>
        </p:nvSpPr>
        <p:spPr>
          <a:xfrm>
            <a:off x="893710" y="5066325"/>
            <a:ext cx="6462600" cy="77318"/>
          </a:xfrm>
          <a:prstGeom prst="rect">
            <a:avLst/>
          </a:prstGeom>
          <a:solidFill>
            <a:srgbClr val="C60C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color background">
  <p:cSld name="BLANK_1">
    <p:bg>
      <p:bgPr>
        <a:solidFill>
          <a:srgbClr val="981E32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/>
          <p:nvPr/>
        </p:nvSpPr>
        <p:spPr>
          <a:xfrm>
            <a:off x="7356366" y="5066325"/>
            <a:ext cx="893700" cy="77318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3"/>
          <p:cNvSpPr/>
          <p:nvPr/>
        </p:nvSpPr>
        <p:spPr>
          <a:xfrm>
            <a:off x="8250312" y="5066325"/>
            <a:ext cx="893700" cy="77318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3"/>
          <p:cNvSpPr/>
          <p:nvPr/>
        </p:nvSpPr>
        <p:spPr>
          <a:xfrm>
            <a:off x="0" y="5066325"/>
            <a:ext cx="893700" cy="773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3"/>
          <p:cNvSpPr/>
          <p:nvPr/>
        </p:nvSpPr>
        <p:spPr>
          <a:xfrm>
            <a:off x="893710" y="5066325"/>
            <a:ext cx="6462600" cy="77318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3"/>
          <p:cNvSpPr/>
          <p:nvPr/>
        </p:nvSpPr>
        <p:spPr>
          <a:xfrm>
            <a:off x="7356366" y="5066325"/>
            <a:ext cx="893700" cy="77318"/>
          </a:xfrm>
          <a:prstGeom prst="rect">
            <a:avLst/>
          </a:prstGeom>
          <a:solidFill>
            <a:srgbClr val="00A5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3"/>
          <p:cNvSpPr/>
          <p:nvPr/>
        </p:nvSpPr>
        <p:spPr>
          <a:xfrm>
            <a:off x="8250312" y="5066325"/>
            <a:ext cx="893700" cy="77318"/>
          </a:xfrm>
          <a:prstGeom prst="rect">
            <a:avLst/>
          </a:prstGeom>
          <a:solidFill>
            <a:srgbClr val="FFB8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3"/>
          <p:cNvSpPr/>
          <p:nvPr/>
        </p:nvSpPr>
        <p:spPr>
          <a:xfrm>
            <a:off x="0" y="5066325"/>
            <a:ext cx="893700" cy="77318"/>
          </a:xfrm>
          <a:prstGeom prst="rect">
            <a:avLst/>
          </a:prstGeom>
          <a:solidFill>
            <a:srgbClr val="ADA4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3"/>
          <p:cNvSpPr/>
          <p:nvPr/>
        </p:nvSpPr>
        <p:spPr>
          <a:xfrm>
            <a:off x="893710" y="5066325"/>
            <a:ext cx="6462600" cy="77318"/>
          </a:xfrm>
          <a:prstGeom prst="rect">
            <a:avLst/>
          </a:prstGeom>
          <a:solidFill>
            <a:srgbClr val="C60C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893700" y="205988"/>
            <a:ext cx="6462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36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893700" y="1373588"/>
            <a:ext cx="6462600" cy="35523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SzPts val="3000"/>
              <a:buFont typeface="Lato"/>
              <a:buChar char="●"/>
              <a:defRPr sz="3000">
                <a:latin typeface="Lato"/>
                <a:ea typeface="Lato"/>
                <a:cs typeface="Lato"/>
                <a:sym typeface="La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○"/>
              <a:defRPr sz="2400">
                <a:latin typeface="Lato"/>
                <a:ea typeface="Lato"/>
                <a:cs typeface="Lato"/>
                <a:sym typeface="La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■"/>
              <a:defRPr sz="2400">
                <a:latin typeface="Lato"/>
                <a:ea typeface="Lato"/>
                <a:cs typeface="Lato"/>
                <a:sym typeface="Lato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  <a:defRPr sz="1800">
                <a:latin typeface="Lato"/>
                <a:ea typeface="Lato"/>
                <a:cs typeface="Lato"/>
                <a:sym typeface="Lato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○"/>
              <a:defRPr sz="1800">
                <a:latin typeface="Lato"/>
                <a:ea typeface="Lato"/>
                <a:cs typeface="Lato"/>
                <a:sym typeface="Lato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■"/>
              <a:defRPr sz="1800">
                <a:latin typeface="Lato"/>
                <a:ea typeface="Lato"/>
                <a:cs typeface="Lato"/>
                <a:sym typeface="Lato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  <a:defRPr sz="1800">
                <a:latin typeface="Lato"/>
                <a:ea typeface="Lato"/>
                <a:cs typeface="Lato"/>
                <a:sym typeface="Lato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○"/>
              <a:defRPr sz="1800">
                <a:latin typeface="Lato"/>
                <a:ea typeface="Lato"/>
                <a:cs typeface="Lato"/>
                <a:sym typeface="Lato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■"/>
              <a:defRPr sz="18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Relationship Id="rId4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Relationship Id="rId4" Type="http://schemas.openxmlformats.org/officeDocument/2006/relationships/image" Target="../media/image20.jpg"/><Relationship Id="rId5" Type="http://schemas.openxmlformats.org/officeDocument/2006/relationships/image" Target="../media/image2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8.jpg"/><Relationship Id="rId4" Type="http://schemas.openxmlformats.org/officeDocument/2006/relationships/image" Target="../media/image25.png"/><Relationship Id="rId5" Type="http://schemas.openxmlformats.org/officeDocument/2006/relationships/image" Target="../media/image19.png"/><Relationship Id="rId6" Type="http://schemas.openxmlformats.org/officeDocument/2006/relationships/hyperlink" Target="http://www.edinphoto.org.uk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png"/><Relationship Id="rId4" Type="http://schemas.openxmlformats.org/officeDocument/2006/relationships/image" Target="../media/image27.png"/><Relationship Id="rId5" Type="http://schemas.openxmlformats.org/officeDocument/2006/relationships/image" Target="../media/image21.jpg"/><Relationship Id="rId6" Type="http://schemas.openxmlformats.org/officeDocument/2006/relationships/image" Target="../media/image2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www.webalys.com/minicons" TargetMode="External"/><Relationship Id="rId5" Type="http://schemas.openxmlformats.org/officeDocument/2006/relationships/hyperlink" Target="http://creativecommons.org/licenses/by/4.0/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image" Target="../media/image7.png"/><Relationship Id="rId5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15.png"/><Relationship Id="rId5" Type="http://schemas.openxmlformats.org/officeDocument/2006/relationships/image" Target="../media/image1.png"/><Relationship Id="rId6" Type="http://schemas.openxmlformats.org/officeDocument/2006/relationships/image" Target="../media/image4.png"/><Relationship Id="rId7" Type="http://schemas.openxmlformats.org/officeDocument/2006/relationships/image" Target="../media/image9.png"/><Relationship Id="rId8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Relationship Id="rId4" Type="http://schemas.openxmlformats.org/officeDocument/2006/relationships/image" Target="../media/image12.png"/><Relationship Id="rId5" Type="http://schemas.openxmlformats.org/officeDocument/2006/relationships/image" Target="../media/image22.png"/><Relationship Id="rId6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"/>
          <p:cNvSpPr txBox="1"/>
          <p:nvPr>
            <p:ph type="ctrTitle"/>
          </p:nvPr>
        </p:nvSpPr>
        <p:spPr>
          <a:xfrm>
            <a:off x="721425" y="2838925"/>
            <a:ext cx="82131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 to Images: Care and Identification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Digital Stewardship Curriculum 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3"/>
          <p:cNvSpPr txBox="1"/>
          <p:nvPr>
            <p:ph type="title"/>
          </p:nvPr>
        </p:nvSpPr>
        <p:spPr>
          <a:xfrm>
            <a:off x="893700" y="205988"/>
            <a:ext cx="6462600" cy="85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Color and Tone</a:t>
            </a:r>
            <a:endParaRPr/>
          </a:p>
        </p:txBody>
      </p:sp>
      <p:sp>
        <p:nvSpPr>
          <p:cNvPr id="218" name="Google Shape;218;p33"/>
          <p:cNvSpPr txBox="1"/>
          <p:nvPr>
            <p:ph idx="1" type="body"/>
          </p:nvPr>
        </p:nvSpPr>
        <p:spPr>
          <a:xfrm>
            <a:off x="893700" y="1063100"/>
            <a:ext cx="4950000" cy="386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Examples</a:t>
            </a:r>
            <a:endParaRPr sz="2400"/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</a:t>
            </a:r>
            <a:r>
              <a:rPr lang="en" sz="2400"/>
              <a:t>yanotype</a:t>
            </a:r>
            <a:endParaRPr sz="24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Distinctive</a:t>
            </a:r>
            <a:r>
              <a:rPr lang="en" sz="1800"/>
              <a:t> b</a:t>
            </a:r>
            <a:r>
              <a:rPr lang="en" sz="1800"/>
              <a:t>lue tone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1870s to the 1930s 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Still used today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Sensitive to light</a:t>
            </a:r>
            <a:endParaRPr sz="18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Chromogenic color print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Ex. Kodachrome (pictured right)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Vivid full color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Layers of cyan, magenta, yellow dye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1942-present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Sensitive to light and humidity</a:t>
            </a:r>
            <a:endParaRPr sz="1800"/>
          </a:p>
        </p:txBody>
      </p:sp>
      <p:pic>
        <p:nvPicPr>
          <p:cNvPr id="219" name="Google Shape;21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6800" y="206000"/>
            <a:ext cx="3032121" cy="2365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83175" y="2677925"/>
            <a:ext cx="3263828" cy="224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4"/>
          <p:cNvSpPr txBox="1"/>
          <p:nvPr>
            <p:ph type="title"/>
          </p:nvPr>
        </p:nvSpPr>
        <p:spPr>
          <a:xfrm>
            <a:off x="360300" y="206004"/>
            <a:ext cx="6462600" cy="116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Surface and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Magnification</a:t>
            </a:r>
            <a:endParaRPr/>
          </a:p>
        </p:txBody>
      </p:sp>
      <p:sp>
        <p:nvSpPr>
          <p:cNvPr id="226" name="Google Shape;226;p34"/>
          <p:cNvSpPr txBox="1"/>
          <p:nvPr>
            <p:ph idx="1" type="body"/>
          </p:nvPr>
        </p:nvSpPr>
        <p:spPr>
          <a:xfrm>
            <a:off x="360300" y="1313450"/>
            <a:ext cx="5525700" cy="361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Letterpress</a:t>
            </a:r>
            <a:endParaRPr sz="24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Photomechanical process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Comprised of dots in 2 or 3+ colors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Stable, monitor deterioration of support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Notice ink squeeze out</a:t>
            </a:r>
            <a:endParaRPr sz="18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Salt Print</a:t>
            </a:r>
            <a:endParaRPr sz="24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Paper fibers visible (can easily see paper through one layer structure)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Smooth continuous tone (tiny particles)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Matte or semi-matte surface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Warm, brown tones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Prone to image discoloration and fading</a:t>
            </a:r>
            <a:endParaRPr sz="1800"/>
          </a:p>
        </p:txBody>
      </p:sp>
      <p:pic>
        <p:nvPicPr>
          <p:cNvPr id="227" name="Google Shape;227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47075" y="117050"/>
            <a:ext cx="3991800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4"/>
          <p:cNvPicPr preferRelativeResize="0"/>
          <p:nvPr/>
        </p:nvPicPr>
        <p:blipFill rotWithShape="1">
          <a:blip r:embed="rId4">
            <a:alphaModFix/>
          </a:blip>
          <a:srcRect b="0" l="13345" r="15968" t="0"/>
          <a:stretch/>
        </p:blipFill>
        <p:spPr>
          <a:xfrm>
            <a:off x="5741324" y="2502400"/>
            <a:ext cx="2606400" cy="123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4"/>
          <p:cNvPicPr preferRelativeResize="0"/>
          <p:nvPr/>
        </p:nvPicPr>
        <p:blipFill rotWithShape="1">
          <a:blip r:embed="rId5">
            <a:alphaModFix/>
          </a:blip>
          <a:srcRect b="0" l="12749" r="13640" t="0"/>
          <a:stretch/>
        </p:blipFill>
        <p:spPr>
          <a:xfrm>
            <a:off x="5738235" y="3738801"/>
            <a:ext cx="2606400" cy="118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5"/>
          <p:cNvSpPr txBox="1"/>
          <p:nvPr>
            <p:ph type="title"/>
          </p:nvPr>
        </p:nvSpPr>
        <p:spPr>
          <a:xfrm>
            <a:off x="665100" y="205988"/>
            <a:ext cx="6462600" cy="85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Size</a:t>
            </a:r>
            <a:endParaRPr/>
          </a:p>
        </p:txBody>
      </p:sp>
      <p:sp>
        <p:nvSpPr>
          <p:cNvPr id="235" name="Google Shape;235;p35"/>
          <p:cNvSpPr txBox="1"/>
          <p:nvPr>
            <p:ph idx="1" type="body"/>
          </p:nvPr>
        </p:nvSpPr>
        <p:spPr>
          <a:xfrm>
            <a:off x="665100" y="1063100"/>
            <a:ext cx="4410000" cy="390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Stereograph</a:t>
            </a:r>
            <a:endParaRPr sz="24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Two images, mounted 2 ½ inches apart 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Image captures from 2 angles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Viewed through stereoscope</a:t>
            </a:r>
            <a:endParaRPr sz="18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Glass plate negative</a:t>
            </a:r>
            <a:endParaRPr sz="24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Common: 4 x 5, 5 x 7, 5 x 8, 8 x 10, 10 x 12, 11 x 14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Glass support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Sharp and detailed image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Danger of cracks, fading, mirroring</a:t>
            </a:r>
            <a:endParaRPr sz="1800"/>
          </a:p>
        </p:txBody>
      </p:sp>
      <p:pic>
        <p:nvPicPr>
          <p:cNvPr id="236" name="Google Shape;236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48550" y="2163940"/>
            <a:ext cx="1787700" cy="257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1497" y="172750"/>
            <a:ext cx="3875124" cy="191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23600" y="2706625"/>
            <a:ext cx="2222774" cy="181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5"/>
          <p:cNvSpPr txBox="1"/>
          <p:nvPr/>
        </p:nvSpPr>
        <p:spPr>
          <a:xfrm>
            <a:off x="7221125" y="4700175"/>
            <a:ext cx="1969200" cy="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R</a:t>
            </a:r>
            <a:r>
              <a:rPr lang="en" sz="800">
                <a:solidFill>
                  <a:schemeClr val="dk1"/>
                </a:solidFill>
              </a:rPr>
              <a:t>eproduced with acknowledgement to Peter Stubbs,  </a:t>
            </a:r>
            <a:r>
              <a:rPr lang="en" sz="800" u="sng">
                <a:solidFill>
                  <a:schemeClr val="hlink"/>
                </a:solidFill>
                <a:hlinkClick r:id="rId6"/>
              </a:rPr>
              <a:t>www.edinphoto.org.uk</a:t>
            </a:r>
            <a:r>
              <a:rPr lang="en" sz="800">
                <a:solidFill>
                  <a:schemeClr val="dk1"/>
                </a:solidFill>
              </a:rPr>
              <a:t> </a:t>
            </a:r>
            <a:endParaRPr sz="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6"/>
          <p:cNvSpPr txBox="1"/>
          <p:nvPr>
            <p:ph type="title"/>
          </p:nvPr>
        </p:nvSpPr>
        <p:spPr>
          <a:xfrm>
            <a:off x="741300" y="205988"/>
            <a:ext cx="6462600" cy="85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Deterioration</a:t>
            </a:r>
            <a:endParaRPr/>
          </a:p>
        </p:txBody>
      </p:sp>
      <p:sp>
        <p:nvSpPr>
          <p:cNvPr id="245" name="Google Shape;245;p36"/>
          <p:cNvSpPr txBox="1"/>
          <p:nvPr>
            <p:ph idx="1" type="body"/>
          </p:nvPr>
        </p:nvSpPr>
        <p:spPr>
          <a:xfrm>
            <a:off x="741300" y="1009400"/>
            <a:ext cx="5119200" cy="349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Foxing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Age stains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Red/brown spots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Often affects albumen prints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Silver mirroring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Develop reflective, cool tones in darkest areas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Worsens in humid conditions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Often affects silver gelatin, albumen, and other prints</a:t>
            </a:r>
            <a:endParaRPr/>
          </a:p>
        </p:txBody>
      </p:sp>
      <p:pic>
        <p:nvPicPr>
          <p:cNvPr id="246" name="Google Shape;24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4450" y="581675"/>
            <a:ext cx="1861700" cy="12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1225" y="81400"/>
            <a:ext cx="2761775" cy="2239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6"/>
          <p:cNvPicPr preferRelativeResize="0"/>
          <p:nvPr/>
        </p:nvPicPr>
        <p:blipFill rotWithShape="1">
          <a:blip r:embed="rId5">
            <a:alphaModFix/>
          </a:blip>
          <a:srcRect b="18817" l="0" r="0" t="0"/>
          <a:stretch/>
        </p:blipFill>
        <p:spPr>
          <a:xfrm>
            <a:off x="6080150" y="2414650"/>
            <a:ext cx="2141400" cy="250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36327" y="581684"/>
            <a:ext cx="295383" cy="295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7"/>
          <p:cNvSpPr txBox="1"/>
          <p:nvPr>
            <p:ph type="title"/>
          </p:nvPr>
        </p:nvSpPr>
        <p:spPr>
          <a:xfrm>
            <a:off x="893700" y="205988"/>
            <a:ext cx="6462600" cy="85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Dating Photographs</a:t>
            </a:r>
            <a:endParaRPr/>
          </a:p>
        </p:txBody>
      </p:sp>
      <p:sp>
        <p:nvSpPr>
          <p:cNvPr id="255" name="Google Shape;255;p37"/>
          <p:cNvSpPr txBox="1"/>
          <p:nvPr>
            <p:ph idx="1" type="body"/>
          </p:nvPr>
        </p:nvSpPr>
        <p:spPr>
          <a:xfrm>
            <a:off x="893700" y="1373600"/>
            <a:ext cx="4088400" cy="355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Family, community, land history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Clothing and hairstyles 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Scenery, background, event information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6" name="Google Shape;25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3476" y="1254325"/>
            <a:ext cx="3799676" cy="3076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8"/>
          <p:cNvSpPr txBox="1"/>
          <p:nvPr>
            <p:ph type="title"/>
          </p:nvPr>
        </p:nvSpPr>
        <p:spPr>
          <a:xfrm>
            <a:off x="893700" y="205988"/>
            <a:ext cx="6462600" cy="85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Metadata</a:t>
            </a:r>
            <a:endParaRPr/>
          </a:p>
        </p:txBody>
      </p:sp>
      <p:sp>
        <p:nvSpPr>
          <p:cNvPr id="262" name="Google Shape;262;p38"/>
          <p:cNvSpPr txBox="1"/>
          <p:nvPr>
            <p:ph idx="1" type="body"/>
          </p:nvPr>
        </p:nvSpPr>
        <p:spPr>
          <a:xfrm>
            <a:off x="893700" y="1194226"/>
            <a:ext cx="6462600" cy="373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Notch codes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Photographer information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Metadata written on or attached to photos, envelopes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Metadata from related items or collections</a:t>
            </a:r>
            <a:endParaRPr sz="24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What else in your collections might give you assistance?</a:t>
            </a:r>
            <a:endParaRPr sz="18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People</a:t>
            </a:r>
            <a:endParaRPr sz="24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Can community members identify  people, places, activities?</a:t>
            </a:r>
            <a:endParaRPr sz="1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9"/>
          <p:cNvSpPr txBox="1"/>
          <p:nvPr>
            <p:ph type="title"/>
          </p:nvPr>
        </p:nvSpPr>
        <p:spPr>
          <a:xfrm>
            <a:off x="893700" y="205988"/>
            <a:ext cx="6462600" cy="85725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268" name="Google Shape;268;p39"/>
          <p:cNvSpPr txBox="1"/>
          <p:nvPr>
            <p:ph idx="1" type="body"/>
          </p:nvPr>
        </p:nvSpPr>
        <p:spPr>
          <a:xfrm>
            <a:off x="893700" y="1373587"/>
            <a:ext cx="7301700" cy="355234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All images credits listed within slides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Presentation template by </a:t>
            </a:r>
            <a:r>
              <a:rPr lang="en" sz="1800" u="sng">
                <a:hlinkClick r:id="rId3"/>
              </a:rPr>
              <a:t>SlidesCarnival</a:t>
            </a:r>
            <a:r>
              <a:rPr lang="en" sz="1800"/>
              <a:t>.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 u="sng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Minicons</a:t>
            </a:r>
            <a:r>
              <a:rPr lang="en" sz="1800">
                <a:solidFill>
                  <a:schemeClr val="dk1"/>
                </a:solidFill>
              </a:rPr>
              <a:t> by Webalys</a:t>
            </a:r>
            <a:r>
              <a:rPr lang="en" sz="1800">
                <a:solidFill>
                  <a:srgbClr val="FF0000"/>
                </a:solidFill>
              </a:rPr>
              <a:t> </a:t>
            </a:r>
            <a:endParaRPr i="1" sz="1800">
              <a:solidFill>
                <a:srgbClr val="FF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i="1" lang="en" sz="1800"/>
              <a:t>This template is free to use under </a:t>
            </a:r>
            <a:r>
              <a:rPr i="1" lang="en" sz="1800" u="sng">
                <a:hlinkClick r:id="rId5"/>
              </a:rPr>
              <a:t>Creative Commons Attribution license</a:t>
            </a:r>
            <a:r>
              <a:rPr i="1" lang="en" sz="1800"/>
              <a:t>.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These slides contain changes to color scheme and content. 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0"/>
          <p:cNvSpPr txBox="1"/>
          <p:nvPr>
            <p:ph type="title"/>
          </p:nvPr>
        </p:nvSpPr>
        <p:spPr>
          <a:xfrm>
            <a:off x="893700" y="210669"/>
            <a:ext cx="6462600" cy="87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</a:t>
            </a:r>
            <a:r>
              <a:rPr lang="en"/>
              <a:t>ing this Resource</a:t>
            </a:r>
            <a:endParaRPr/>
          </a:p>
        </p:txBody>
      </p:sp>
      <p:sp>
        <p:nvSpPr>
          <p:cNvPr id="274" name="Google Shape;274;p40"/>
          <p:cNvSpPr txBox="1"/>
          <p:nvPr>
            <p:ph idx="1" type="body"/>
          </p:nvPr>
        </p:nvSpPr>
        <p:spPr>
          <a:xfrm>
            <a:off x="893700" y="1164734"/>
            <a:ext cx="6462600" cy="376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The Digital Stewardship Curriculum is an Open Educational Resource created by the Center for Digital Scholarship and Curation. </a:t>
            </a:r>
            <a:endParaRPr sz="2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All presentations and resources created by the CDSC are licensed under a Creative Commons Attribution-NonCommercial-ShareAlike 4.0 license (CC BY-NC-SA). Please share, reuse, and adapt the resources and provide attribution to the Center for Digital Scholarship and Curation, Washington State University.</a:t>
            </a:r>
            <a:endParaRPr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5"/>
          <p:cNvSpPr txBox="1"/>
          <p:nvPr>
            <p:ph type="title"/>
          </p:nvPr>
        </p:nvSpPr>
        <p:spPr>
          <a:xfrm>
            <a:off x="741300" y="358400"/>
            <a:ext cx="8250300" cy="112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Temperature and Relative Humidity for Photographs</a:t>
            </a:r>
            <a:endParaRPr/>
          </a:p>
        </p:txBody>
      </p:sp>
      <p:sp>
        <p:nvSpPr>
          <p:cNvPr id="153" name="Google Shape;153;p25"/>
          <p:cNvSpPr txBox="1"/>
          <p:nvPr>
            <p:ph idx="1" type="body"/>
          </p:nvPr>
        </p:nvSpPr>
        <p:spPr>
          <a:xfrm>
            <a:off x="893700" y="1449800"/>
            <a:ext cx="7356900" cy="355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Temperature: 65-70 degrees Fahrenheit 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Relative Humidity: 30-40% </a:t>
            </a:r>
            <a:br>
              <a:rPr lang="en"/>
            </a:br>
            <a:r>
              <a:rPr lang="en"/>
              <a:t>(fluctuating &lt; 10% per day)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Cold storage for: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Sensitive materials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Color photographs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Nitrate film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Acetate film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4" name="Google Shape;15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4925" y="2271600"/>
            <a:ext cx="2656675" cy="265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9100" y="2499450"/>
            <a:ext cx="2078700" cy="207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6"/>
          <p:cNvSpPr txBox="1"/>
          <p:nvPr>
            <p:ph type="title"/>
          </p:nvPr>
        </p:nvSpPr>
        <p:spPr>
          <a:xfrm>
            <a:off x="741300" y="205988"/>
            <a:ext cx="6462600" cy="85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Monitoring Temp and RH</a:t>
            </a:r>
            <a:endParaRPr/>
          </a:p>
        </p:txBody>
      </p:sp>
      <p:sp>
        <p:nvSpPr>
          <p:cNvPr id="161" name="Google Shape;161;p26"/>
          <p:cNvSpPr txBox="1"/>
          <p:nvPr>
            <p:ph idx="1" type="body"/>
          </p:nvPr>
        </p:nvSpPr>
        <p:spPr>
          <a:xfrm>
            <a:off x="773500" y="1053650"/>
            <a:ext cx="65154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“Snapshot” monitoring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Continuous </a:t>
            </a:r>
            <a:r>
              <a:rPr lang="en">
                <a:solidFill>
                  <a:schemeClr val="dk1"/>
                </a:solidFill>
              </a:rPr>
              <a:t>monitoring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NEH Preservation Leaflet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Monitoring Temperature and Relative Humidity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Image Permanence Institute 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Environmental Management Quick Reference</a:t>
            </a:r>
            <a:endParaRPr/>
          </a:p>
        </p:txBody>
      </p:sp>
      <p:pic>
        <p:nvPicPr>
          <p:cNvPr id="162" name="Google Shape;16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7025" y="132400"/>
            <a:ext cx="2480100" cy="186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7"/>
          <p:cNvSpPr txBox="1"/>
          <p:nvPr>
            <p:ph type="title"/>
          </p:nvPr>
        </p:nvSpPr>
        <p:spPr>
          <a:xfrm>
            <a:off x="893700" y="205988"/>
            <a:ext cx="6462600" cy="85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Handling, Storage, Display</a:t>
            </a:r>
            <a:endParaRPr/>
          </a:p>
        </p:txBody>
      </p:sp>
      <p:sp>
        <p:nvSpPr>
          <p:cNvPr id="168" name="Google Shape;168;p27"/>
          <p:cNvSpPr txBox="1"/>
          <p:nvPr>
            <p:ph idx="1" type="body"/>
          </p:nvPr>
        </p:nvSpPr>
        <p:spPr>
          <a:xfrm>
            <a:off x="716300" y="1068800"/>
            <a:ext cx="7213500" cy="355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Clean hands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Gloves in some circumstances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Avoid any food or drink near materials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Photographic Activity Test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Simulated aging test for storage materials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Storage material - passed PAT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If on display - be careful in lighting and mounting techniques (use duplicates when possible)</a:t>
            </a:r>
            <a:endParaRPr sz="3000"/>
          </a:p>
        </p:txBody>
      </p:sp>
      <p:pic>
        <p:nvPicPr>
          <p:cNvPr id="169" name="Google Shape;169;p27"/>
          <p:cNvPicPr preferRelativeResize="0"/>
          <p:nvPr/>
        </p:nvPicPr>
        <p:blipFill rotWithShape="1">
          <a:blip r:embed="rId3">
            <a:alphaModFix/>
          </a:blip>
          <a:srcRect b="0" l="0" r="10793" t="0"/>
          <a:stretch/>
        </p:blipFill>
        <p:spPr>
          <a:xfrm>
            <a:off x="7802051" y="2895600"/>
            <a:ext cx="118955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0500" y="2858600"/>
            <a:ext cx="645499" cy="645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7"/>
          <p:cNvPicPr preferRelativeResize="0"/>
          <p:nvPr/>
        </p:nvPicPr>
        <p:blipFill rotWithShape="1">
          <a:blip r:embed="rId5">
            <a:alphaModFix/>
          </a:blip>
          <a:srcRect b="0" l="0" r="24017" t="26648"/>
          <a:stretch/>
        </p:blipFill>
        <p:spPr>
          <a:xfrm>
            <a:off x="7207500" y="0"/>
            <a:ext cx="1936500" cy="186955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7"/>
          <p:cNvSpPr/>
          <p:nvPr/>
        </p:nvSpPr>
        <p:spPr>
          <a:xfrm>
            <a:off x="8830750" y="-490075"/>
            <a:ext cx="822600" cy="7527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8"/>
          <p:cNvSpPr txBox="1"/>
          <p:nvPr>
            <p:ph type="title"/>
          </p:nvPr>
        </p:nvSpPr>
        <p:spPr>
          <a:xfrm>
            <a:off x="893700" y="205988"/>
            <a:ext cx="6462600" cy="85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Storage Enclosure Options</a:t>
            </a:r>
            <a:endParaRPr/>
          </a:p>
        </p:txBody>
      </p:sp>
      <p:sp>
        <p:nvSpPr>
          <p:cNvPr id="178" name="Google Shape;178;p28"/>
          <p:cNvSpPr txBox="1"/>
          <p:nvPr>
            <p:ph idx="1" type="body"/>
          </p:nvPr>
        </p:nvSpPr>
        <p:spPr>
          <a:xfrm>
            <a:off x="893700" y="1063100"/>
            <a:ext cx="7796100" cy="386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"/>
              <a:t>Sizing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">
                <a:solidFill>
                  <a:schemeClr val="dk1"/>
                </a:solidFill>
              </a:rPr>
              <a:t>Organize by similar size</a:t>
            </a:r>
            <a:endParaRPr>
              <a:solidFill>
                <a:schemeClr val="dk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">
                <a:solidFill>
                  <a:schemeClr val="dk1"/>
                </a:solidFill>
              </a:rPr>
              <a:t>Avoid overcrowding </a:t>
            </a:r>
            <a:endParaRPr>
              <a:solidFill>
                <a:schemeClr val="dk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">
                <a:solidFill>
                  <a:schemeClr val="dk1"/>
                </a:solidFill>
              </a:rPr>
              <a:t>Make sure materials are supported in folder or box</a:t>
            </a:r>
            <a:endParaRPr>
              <a:solidFill>
                <a:schemeClr val="dk1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Type of storage material depends on photograph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Paper, mylar 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Variety of vendors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9"/>
          <p:cNvPicPr preferRelativeResize="0"/>
          <p:nvPr/>
        </p:nvPicPr>
        <p:blipFill rotWithShape="1">
          <a:blip r:embed="rId3">
            <a:alphaModFix/>
          </a:blip>
          <a:srcRect b="2477" l="0" r="0" t="0"/>
          <a:stretch/>
        </p:blipFill>
        <p:spPr>
          <a:xfrm>
            <a:off x="2645275" y="3302150"/>
            <a:ext cx="2603775" cy="169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825" y="253175"/>
            <a:ext cx="3322651" cy="262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84475" y="34050"/>
            <a:ext cx="3831850" cy="253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49051" y="2758025"/>
            <a:ext cx="3834202" cy="214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27450" y="942200"/>
            <a:ext cx="1816545" cy="173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9"/>
          <p:cNvPicPr preferRelativeResize="0"/>
          <p:nvPr/>
        </p:nvPicPr>
        <p:blipFill rotWithShape="1">
          <a:blip r:embed="rId8">
            <a:alphaModFix/>
          </a:blip>
          <a:srcRect b="11092" l="0" r="0" t="12037"/>
          <a:stretch/>
        </p:blipFill>
        <p:spPr>
          <a:xfrm>
            <a:off x="3506475" y="2046350"/>
            <a:ext cx="1987875" cy="133352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9"/>
          <p:cNvSpPr/>
          <p:nvPr/>
        </p:nvSpPr>
        <p:spPr>
          <a:xfrm>
            <a:off x="-240425" y="-144350"/>
            <a:ext cx="822600" cy="7527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0" name="Google Shape;190;p29"/>
          <p:cNvPicPr preferRelativeResize="0"/>
          <p:nvPr/>
        </p:nvPicPr>
        <p:blipFill rotWithShape="1">
          <a:blip r:embed="rId9">
            <a:alphaModFix/>
          </a:blip>
          <a:srcRect b="0" l="0" r="11292" t="0"/>
          <a:stretch/>
        </p:blipFill>
        <p:spPr>
          <a:xfrm>
            <a:off x="-228600" y="2816575"/>
            <a:ext cx="2947326" cy="217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0"/>
          <p:cNvSpPr txBox="1"/>
          <p:nvPr>
            <p:ph type="title"/>
          </p:nvPr>
        </p:nvSpPr>
        <p:spPr>
          <a:xfrm>
            <a:off x="893700" y="206000"/>
            <a:ext cx="7382400" cy="85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Identifying Format and Process</a:t>
            </a:r>
            <a:endParaRPr/>
          </a:p>
        </p:txBody>
      </p:sp>
      <p:sp>
        <p:nvSpPr>
          <p:cNvPr id="196" name="Google Shape;196;p30"/>
          <p:cNvSpPr txBox="1"/>
          <p:nvPr>
            <p:ph idx="1" type="body"/>
          </p:nvPr>
        </p:nvSpPr>
        <p:spPr>
          <a:xfrm>
            <a:off x="893700" y="1033300"/>
            <a:ext cx="6462600" cy="389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Photograph Process, Photograph Type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Negatives and Prints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Ways to identify 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Support material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Color and tone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Surface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Size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How the material is deteriorating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1"/>
          <p:cNvSpPr txBox="1"/>
          <p:nvPr>
            <p:ph type="title"/>
          </p:nvPr>
        </p:nvSpPr>
        <p:spPr>
          <a:xfrm>
            <a:off x="893700" y="205988"/>
            <a:ext cx="6462600" cy="85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 for Identifying</a:t>
            </a:r>
            <a:endParaRPr/>
          </a:p>
        </p:txBody>
      </p:sp>
      <p:sp>
        <p:nvSpPr>
          <p:cNvPr id="202" name="Google Shape;202;p31"/>
          <p:cNvSpPr txBox="1"/>
          <p:nvPr>
            <p:ph idx="1" type="body"/>
          </p:nvPr>
        </p:nvSpPr>
        <p:spPr>
          <a:xfrm>
            <a:off x="893700" y="1063101"/>
            <a:ext cx="6462600" cy="386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IPI </a:t>
            </a:r>
            <a:r>
              <a:rPr lang="en"/>
              <a:t>Graphics Atlas website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Preservation Self Assessment Program - Collection ID Guide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Workshops 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Books: 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Care and Identification of 19th Century Photographic Prints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Photographs: Archival Care and Management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2"/>
          <p:cNvSpPr txBox="1"/>
          <p:nvPr>
            <p:ph type="title"/>
          </p:nvPr>
        </p:nvSpPr>
        <p:spPr>
          <a:xfrm>
            <a:off x="893700" y="205988"/>
            <a:ext cx="6462600" cy="85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Support materials</a:t>
            </a:r>
            <a:endParaRPr/>
          </a:p>
        </p:txBody>
      </p:sp>
      <p:sp>
        <p:nvSpPr>
          <p:cNvPr id="208" name="Google Shape;208;p32"/>
          <p:cNvSpPr txBox="1"/>
          <p:nvPr>
            <p:ph idx="1" type="body"/>
          </p:nvPr>
        </p:nvSpPr>
        <p:spPr>
          <a:xfrm>
            <a:off x="893700" y="1085025"/>
            <a:ext cx="3998100" cy="368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Material on which the </a:t>
            </a:r>
            <a:br>
              <a:rPr lang="en" sz="2400"/>
            </a:br>
            <a:r>
              <a:rPr lang="en" sz="2400"/>
              <a:t>image </a:t>
            </a:r>
            <a:r>
              <a:rPr lang="en" sz="2400"/>
              <a:t>is printed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Paper</a:t>
            </a:r>
            <a:endParaRPr sz="24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Ex. Carbon print</a:t>
            </a:r>
            <a:endParaRPr sz="18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Plastic</a:t>
            </a:r>
            <a:endParaRPr sz="24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Ex. </a:t>
            </a:r>
            <a:r>
              <a:rPr lang="en" sz="1800"/>
              <a:t>Instant Photo, polaroid </a:t>
            </a:r>
            <a:endParaRPr sz="18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Metal</a:t>
            </a:r>
            <a:endParaRPr sz="24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Ex. </a:t>
            </a:r>
            <a:r>
              <a:rPr lang="en" sz="1800"/>
              <a:t>Tin type</a:t>
            </a:r>
            <a:endParaRPr sz="18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Additional support materials</a:t>
            </a:r>
            <a:endParaRPr sz="24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Ex. </a:t>
            </a:r>
            <a:r>
              <a:rPr lang="en" sz="1800"/>
              <a:t>Cardboard cabinet card</a:t>
            </a:r>
            <a:endParaRPr sz="1800"/>
          </a:p>
        </p:txBody>
      </p:sp>
      <p:pic>
        <p:nvPicPr>
          <p:cNvPr id="209" name="Google Shape;20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775" y="1917675"/>
            <a:ext cx="19431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9875" y="3050925"/>
            <a:ext cx="1854914" cy="191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60975" y="71650"/>
            <a:ext cx="2398575" cy="159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06050" y="634550"/>
            <a:ext cx="1854925" cy="225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nton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