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9" r:id="rId4"/>
    <p:sldMasterId id="214748367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embeddedFontLst>
    <p:embeddedFont>
      <p:font typeface="Raleway"/>
      <p:regular r:id="rId19"/>
      <p:bold r:id="rId20"/>
      <p:italic r:id="rId21"/>
      <p:boldItalic r:id="rId22"/>
    </p:embeddedFont>
    <p:embeddedFont>
      <p:font typeface="La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fntdata"/><Relationship Id="rId22" Type="http://schemas.openxmlformats.org/officeDocument/2006/relationships/font" Target="fonts/Raleway-boldItalic.fntdata"/><Relationship Id="rId21" Type="http://schemas.openxmlformats.org/officeDocument/2006/relationships/font" Target="fonts/Raleway-italic.fntdata"/><Relationship Id="rId24" Type="http://schemas.openxmlformats.org/officeDocument/2006/relationships/font" Target="fonts/Lato-bold.fntdata"/><Relationship Id="rId23" Type="http://schemas.openxmlformats.org/officeDocument/2006/relationships/font" Target="fonts/Lato-regular.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Lato-boldItalic.fntdata"/><Relationship Id="rId25" Type="http://schemas.openxmlformats.org/officeDocument/2006/relationships/font" Target="fonts/Lato-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Raleway-regular.fntdata"/><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plateauportal.libraries.wsu.edu/" TargetMode="External"/><Relationship Id="rId3" Type="http://schemas.openxmlformats.org/officeDocument/2006/relationships/hyperlink" Target="http://www.virtualmuseum.ca/sgc-cms/expositions-exhibitions/danewajich/english/index.html" TargetMode="External"/><Relationship Id="rId4" Type="http://schemas.openxmlformats.org/officeDocument/2006/relationships/hyperlink" Target="https://www.smithsonianmag.com/smithsonian-institution/replica-tlingit-killer-whale-hat-spurring-dialogue-about-digitization-180964483/" TargetMode="External"/><Relationship Id="rId5" Type="http://schemas.openxmlformats.org/officeDocument/2006/relationships/hyperlink" Target="https://3d.si.edu/explorer/killer-whale-hat" TargetMode="External"/><Relationship Id="rId6" Type="http://schemas.openxmlformats.org/officeDocument/2006/relationships/hyperlink" Target="https://passamaquoddypeople.com/" TargetMode="External"/><Relationship Id="rId7" Type="http://schemas.openxmlformats.org/officeDocument/2006/relationships/hyperlink" Target="https://www.loc.gov/collections/ancestral-voices/about-this-collection/"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8a5fe2e065_2_93:notes"/>
          <p:cNvSpPr/>
          <p:nvPr>
            <p:ph idx="2" type="sldImg"/>
          </p:nvPr>
        </p:nvSpPr>
        <p:spPr>
          <a:xfrm>
            <a:off x="381174" y="685800"/>
            <a:ext cx="6096347"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8a5fe2e065_2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531ba866b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531ba866b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The SHN resource Digital Return Project Planning Worksheet is a tool that you can use to start organizing your thought and information on what institutions you might want to engage with and initiate projects involving digital return</a:t>
            </a:r>
            <a:endParaRPr/>
          </a:p>
          <a:p>
            <a:pPr indent="-298450" lvl="0" marL="457200" rtl="0" algn="l">
              <a:spcBef>
                <a:spcPts val="0"/>
              </a:spcBef>
              <a:spcAft>
                <a:spcPts val="0"/>
              </a:spcAft>
              <a:buSzPts val="1100"/>
              <a:buChar char="●"/>
            </a:pPr>
            <a:r>
              <a:rPr lang="en"/>
              <a:t>A tool for creating a list of possibilities with needs and questions</a:t>
            </a:r>
            <a:endParaRPr/>
          </a:p>
          <a:p>
            <a:pPr indent="-298450" lvl="1" marL="914400" rtl="0" algn="l">
              <a:spcBef>
                <a:spcPts val="0"/>
              </a:spcBef>
              <a:spcAft>
                <a:spcPts val="0"/>
              </a:spcAft>
              <a:buSzPts val="1100"/>
              <a:buChar char="○"/>
            </a:pPr>
            <a:r>
              <a:rPr lang="en"/>
              <a:t>Start by adding institutions you would like to work with, or who have materials you are interested in</a:t>
            </a:r>
            <a:endParaRPr/>
          </a:p>
          <a:p>
            <a:pPr indent="-298450" lvl="1" marL="914400" rtl="0" algn="l">
              <a:spcBef>
                <a:spcPts val="0"/>
              </a:spcBef>
              <a:spcAft>
                <a:spcPts val="0"/>
              </a:spcAft>
              <a:buSzPts val="1100"/>
              <a:buChar char="○"/>
            </a:pPr>
            <a:r>
              <a:rPr lang="en"/>
              <a:t>Then, contact information</a:t>
            </a:r>
            <a:endParaRPr/>
          </a:p>
          <a:p>
            <a:pPr indent="-298450" lvl="0" marL="457200" rtl="0" algn="l">
              <a:spcBef>
                <a:spcPts val="0"/>
              </a:spcBef>
              <a:spcAft>
                <a:spcPts val="0"/>
              </a:spcAft>
              <a:buSzPts val="1100"/>
              <a:buChar char="●"/>
            </a:pPr>
            <a:r>
              <a:rPr lang="en"/>
              <a:t>Please note that a table like this may be useful for organization and brainstorming, but there are many steps in building relationships of trust and accountability.</a:t>
            </a:r>
            <a:endParaRPr/>
          </a:p>
          <a:p>
            <a:pPr indent="-298450" lvl="0" marL="457200" rtl="0" algn="l">
              <a:spcBef>
                <a:spcPts val="0"/>
              </a:spcBef>
              <a:spcAft>
                <a:spcPts val="0"/>
              </a:spcAft>
              <a:buSzPts val="1100"/>
              <a:buChar char="●"/>
            </a:pPr>
            <a:r>
              <a:rPr lang="en"/>
              <a:t>Further fields available on this </a:t>
            </a:r>
            <a:r>
              <a:rPr lang="en">
                <a:solidFill>
                  <a:schemeClr val="dk1"/>
                </a:solidFill>
              </a:rPr>
              <a:t>Digital Return Project Planning Worksheet are:</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Institution, department</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Individual Contact Information</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Previous Interactions </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Content</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Needs, Resources</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Challenges </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Possibilities </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Priority</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8a5fe2e065_2_429:notes"/>
          <p:cNvSpPr/>
          <p:nvPr>
            <p:ph idx="2" type="sldImg"/>
          </p:nvPr>
        </p:nvSpPr>
        <p:spPr>
          <a:xfrm>
            <a:off x="381174" y="685800"/>
            <a:ext cx="6096347"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8a5fe2e065_2_4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8d3b08d0c6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8d3b08d0c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531ba866b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531ba866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DR is the transfer of materials...but more than that it has political, social and cultural foundations</a:t>
            </a:r>
            <a:endParaRPr/>
          </a:p>
          <a:p>
            <a:pPr indent="-298450" lvl="0" marL="457200" rtl="0" algn="l">
              <a:spcBef>
                <a:spcPts val="0"/>
              </a:spcBef>
              <a:spcAft>
                <a:spcPts val="0"/>
              </a:spcAft>
              <a:buSzPts val="1100"/>
              <a:buChar char="●"/>
            </a:pPr>
            <a:r>
              <a:rPr lang="en"/>
              <a:t>Informed by NAGPRA -- the physical return of cultural materials sparked a similar movement with digital materials</a:t>
            </a:r>
            <a:endParaRPr/>
          </a:p>
          <a:p>
            <a:pPr indent="-298450" lvl="0" marL="457200" rtl="0" algn="l">
              <a:spcBef>
                <a:spcPts val="0"/>
              </a:spcBef>
              <a:spcAft>
                <a:spcPts val="0"/>
              </a:spcAft>
              <a:buSzPts val="1100"/>
              <a:buChar char="●"/>
            </a:pPr>
            <a:r>
              <a:rPr lang="en"/>
              <a:t>However, use care with the term “repatriation” which holds a political, legal meaning and framework</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531ba866b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531ba866b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What can “digital return” do in your communities…</a:t>
            </a:r>
            <a:endParaRPr sz="1400"/>
          </a:p>
          <a:p>
            <a:pPr indent="-317500" lvl="1" marL="914400" rtl="0" algn="l">
              <a:spcBef>
                <a:spcPts val="0"/>
              </a:spcBef>
              <a:spcAft>
                <a:spcPts val="0"/>
              </a:spcAft>
              <a:buClr>
                <a:schemeClr val="dk1"/>
              </a:buClr>
              <a:buSzPts val="1400"/>
              <a:buChar char="○"/>
            </a:pPr>
            <a:r>
              <a:rPr lang="en" sz="1400"/>
              <a:t>Knowledge sharing -- intergenerational, inter-tribal</a:t>
            </a:r>
            <a:endParaRPr sz="1400"/>
          </a:p>
          <a:p>
            <a:pPr indent="-317500" lvl="1" marL="914400" rtl="0" algn="l">
              <a:spcBef>
                <a:spcPts val="0"/>
              </a:spcBef>
              <a:spcAft>
                <a:spcPts val="0"/>
              </a:spcAft>
              <a:buClr>
                <a:schemeClr val="dk1"/>
              </a:buClr>
              <a:buSzPts val="1400"/>
              <a:buChar char="○"/>
            </a:pPr>
            <a:r>
              <a:rPr lang="en" sz="1400"/>
              <a:t>Use of materials --often times physical objects can’t be used, touched...digital files more mobile, agile, reusable</a:t>
            </a:r>
            <a:endParaRPr sz="1400"/>
          </a:p>
          <a:p>
            <a:pPr indent="-317500" lvl="1" marL="914400" rtl="0" algn="l">
              <a:spcBef>
                <a:spcPts val="0"/>
              </a:spcBef>
              <a:spcAft>
                <a:spcPts val="0"/>
              </a:spcAft>
              <a:buClr>
                <a:schemeClr val="dk1"/>
              </a:buClr>
              <a:buSzPts val="1400"/>
              <a:buChar char="○"/>
            </a:pPr>
            <a:r>
              <a:rPr lang="en" sz="1400"/>
              <a:t>Partnerships -- internal work with other departments though digital materials</a:t>
            </a:r>
            <a:endParaRPr sz="1400"/>
          </a:p>
          <a:p>
            <a:pPr indent="-317500" lvl="1" marL="914400" rtl="0" algn="l">
              <a:spcBef>
                <a:spcPts val="0"/>
              </a:spcBef>
              <a:spcAft>
                <a:spcPts val="0"/>
              </a:spcAft>
              <a:buClr>
                <a:schemeClr val="dk1"/>
              </a:buClr>
              <a:buSzPts val="1400"/>
              <a:buChar char="○"/>
            </a:pPr>
            <a:r>
              <a:rPr lang="en" sz="1400"/>
              <a:t>BUT need to think through : several different factors to think of when you are dealing with digital materials</a:t>
            </a:r>
            <a:endParaRPr sz="1400"/>
          </a:p>
          <a:p>
            <a:pPr indent="0" lvl="0" marL="0" rtl="0" algn="l">
              <a:spcBef>
                <a:spcPts val="0"/>
              </a:spcBef>
              <a:spcAft>
                <a:spcPts val="0"/>
              </a:spcAft>
              <a:buNone/>
            </a:pPr>
            <a:r>
              <a:t/>
            </a:r>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531ba866b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531ba866b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W</a:t>
            </a:r>
            <a:r>
              <a:rPr lang="en"/>
              <a:t>ith physical objects you can control the circulation more closely</a:t>
            </a:r>
            <a:endParaRPr/>
          </a:p>
          <a:p>
            <a:pPr indent="-298450" lvl="1" marL="914400" rtl="0" algn="l">
              <a:spcBef>
                <a:spcPts val="0"/>
              </a:spcBef>
              <a:spcAft>
                <a:spcPts val="0"/>
              </a:spcAft>
              <a:buSzPts val="1100"/>
              <a:buChar char="○"/>
            </a:pPr>
            <a:r>
              <a:rPr lang="en"/>
              <a:t>You will need to plan carefully for how digital materials should be accessed, and who is accessing them.</a:t>
            </a:r>
            <a:endParaRPr/>
          </a:p>
          <a:p>
            <a:pPr indent="-298450" lvl="0" marL="457200" rtl="0" algn="l">
              <a:spcBef>
                <a:spcPts val="0"/>
              </a:spcBef>
              <a:spcAft>
                <a:spcPts val="0"/>
              </a:spcAft>
              <a:buSzPts val="1100"/>
              <a:buChar char="●"/>
            </a:pPr>
            <a:r>
              <a:rPr lang="en"/>
              <a:t>You may not know what copies are out there</a:t>
            </a:r>
            <a:endParaRPr/>
          </a:p>
          <a:p>
            <a:pPr indent="-298450" lvl="1" marL="914400" rtl="0" algn="l">
              <a:spcBef>
                <a:spcPts val="0"/>
              </a:spcBef>
              <a:spcAft>
                <a:spcPts val="0"/>
              </a:spcAft>
              <a:buSzPts val="1100"/>
              <a:buChar char="○"/>
            </a:pPr>
            <a:r>
              <a:rPr lang="en"/>
              <a:t>Copies may exist in multiple places</a:t>
            </a:r>
            <a:endParaRPr/>
          </a:p>
          <a:p>
            <a:pPr indent="-298450" lvl="0" marL="457200" rtl="0" algn="l">
              <a:spcBef>
                <a:spcPts val="0"/>
              </a:spcBef>
              <a:spcAft>
                <a:spcPts val="0"/>
              </a:spcAft>
              <a:buSzPts val="1100"/>
              <a:buChar char="●"/>
            </a:pPr>
            <a:r>
              <a:rPr lang="en"/>
              <a:t>What is the legal and copyright status of materials? Are there any errors or matters to dispute?</a:t>
            </a:r>
            <a:endParaRPr/>
          </a:p>
          <a:p>
            <a:pPr indent="-298450" lvl="0" marL="457200" rtl="0" algn="l">
              <a:spcBef>
                <a:spcPts val="0"/>
              </a:spcBef>
              <a:spcAft>
                <a:spcPts val="0"/>
              </a:spcAft>
              <a:buSzPts val="1100"/>
              <a:buChar char="●"/>
            </a:pPr>
            <a:r>
              <a:rPr lang="en"/>
              <a:t>For digital materials, you may need to create metadata from multiple sources and decide how to provide access to the items AND metadata</a:t>
            </a:r>
            <a:endParaRPr/>
          </a:p>
          <a:p>
            <a:pPr indent="-298450" lvl="0" marL="457200" rtl="0" algn="l">
              <a:spcBef>
                <a:spcPts val="0"/>
              </a:spcBef>
              <a:spcAft>
                <a:spcPts val="0"/>
              </a:spcAft>
              <a:buSzPts val="1100"/>
              <a:buChar char="●"/>
            </a:pPr>
            <a:r>
              <a:rPr lang="en"/>
              <a:t>All this leads to</a:t>
            </a:r>
            <a:r>
              <a:rPr b="1" lang="en"/>
              <a:t> policy decisions</a:t>
            </a:r>
            <a:endParaRPr b="1"/>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531ba866b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531ba866b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b="1" lang="en" sz="1400"/>
              <a:t>what types of collaborations do you want</a:t>
            </a:r>
            <a:r>
              <a:rPr lang="en" sz="1400"/>
              <a:t> -- do you want institutions to be closely involved or do you just want the materials back? Define what you think the partnerships should entail</a:t>
            </a:r>
            <a:endParaRPr sz="1400"/>
          </a:p>
          <a:p>
            <a:pPr indent="-317500" lvl="0" marL="457200" rtl="0" algn="l">
              <a:spcBef>
                <a:spcPts val="0"/>
              </a:spcBef>
              <a:spcAft>
                <a:spcPts val="0"/>
              </a:spcAft>
              <a:buSzPts val="1400"/>
              <a:buChar char="●"/>
            </a:pPr>
            <a:r>
              <a:rPr b="1" lang="en" sz="1400"/>
              <a:t>Goals:</a:t>
            </a:r>
            <a:r>
              <a:rPr lang="en" sz="1400"/>
              <a:t> What do you want to do once you get the materials back? create curriculum for the schools? do online exhibits? community archiving events? make big bucket lists in your policies.</a:t>
            </a:r>
            <a:endParaRPr sz="1400"/>
          </a:p>
          <a:p>
            <a:pPr indent="-317500" lvl="0" marL="457200" rtl="0" algn="l">
              <a:spcBef>
                <a:spcPts val="0"/>
              </a:spcBef>
              <a:spcAft>
                <a:spcPts val="0"/>
              </a:spcAft>
              <a:buSzPts val="1400"/>
              <a:buChar char="●"/>
            </a:pPr>
            <a:r>
              <a:rPr b="1" lang="en" sz="1400"/>
              <a:t>priorities</a:t>
            </a:r>
            <a:r>
              <a:rPr lang="en" sz="1400"/>
              <a:t> for these collections: is your top priority identifying as many materials as you can and getting them returned? Is your priority language materials, family histories? </a:t>
            </a:r>
            <a:endParaRPr sz="1400"/>
          </a:p>
          <a:p>
            <a:pPr indent="-317500" lvl="1" marL="914400" rtl="0" algn="l">
              <a:spcBef>
                <a:spcPts val="0"/>
              </a:spcBef>
              <a:spcAft>
                <a:spcPts val="0"/>
              </a:spcAft>
              <a:buSzPts val="1400"/>
              <a:buChar char="○"/>
            </a:pPr>
            <a:r>
              <a:rPr lang="en" sz="1400"/>
              <a:t>You can list your top FIVE priorities as a start</a:t>
            </a:r>
            <a:endParaRPr sz="1400"/>
          </a:p>
          <a:p>
            <a:pPr indent="-317500" lvl="0" marL="457200" rtl="0" algn="l">
              <a:spcBef>
                <a:spcPts val="0"/>
              </a:spcBef>
              <a:spcAft>
                <a:spcPts val="0"/>
              </a:spcAft>
              <a:buSzPts val="1400"/>
              <a:buChar char="●"/>
            </a:pPr>
            <a:r>
              <a:rPr lang="en" sz="1400"/>
              <a:t>These inform your overall digitization policy -- what do you accept and </a:t>
            </a:r>
            <a:r>
              <a:rPr b="1" lang="en" sz="1400"/>
              <a:t>HOW</a:t>
            </a:r>
            <a:endParaRPr sz="1400"/>
          </a:p>
          <a:p>
            <a:pPr indent="-317500" lvl="0" marL="457200" rtl="0" algn="l">
              <a:spcBef>
                <a:spcPts val="0"/>
              </a:spcBef>
              <a:spcAft>
                <a:spcPts val="0"/>
              </a:spcAft>
              <a:buSzPts val="1400"/>
              <a:buChar char="●"/>
            </a:pPr>
            <a:r>
              <a:rPr lang="en" sz="1400"/>
              <a:t>then think of uses….one main focus of digital return has been (use in communities…)</a:t>
            </a:r>
            <a:endParaRPr sz="14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531ba866b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531ba866b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As you think of who you might work with in a digital return project, consider what you need to have in place to lay our expectations for all parties</a:t>
            </a:r>
            <a:endParaRPr/>
          </a:p>
          <a:p>
            <a:pPr indent="-298450" lvl="1" marL="914400" rtl="0" algn="l">
              <a:spcBef>
                <a:spcPts val="0"/>
              </a:spcBef>
              <a:spcAft>
                <a:spcPts val="0"/>
              </a:spcAft>
              <a:buSzPts val="1100"/>
              <a:buChar char="○"/>
            </a:pPr>
            <a:r>
              <a:rPr lang="en"/>
              <a:t>Who </a:t>
            </a:r>
            <a:r>
              <a:rPr lang="en"/>
              <a:t>specifically</a:t>
            </a:r>
            <a:r>
              <a:rPr lang="en"/>
              <a:t> will you work with?</a:t>
            </a:r>
            <a:endParaRPr/>
          </a:p>
          <a:p>
            <a:pPr indent="-298450" lvl="1" marL="914400" rtl="0" algn="l">
              <a:spcBef>
                <a:spcPts val="0"/>
              </a:spcBef>
              <a:spcAft>
                <a:spcPts val="0"/>
              </a:spcAft>
              <a:buSzPts val="1100"/>
              <a:buChar char="○"/>
            </a:pPr>
            <a:r>
              <a:rPr lang="en"/>
              <a:t>MOU or MOA or other formal agreement</a:t>
            </a:r>
            <a:endParaRPr/>
          </a:p>
          <a:p>
            <a:pPr indent="-298450" lvl="0" marL="457200" rtl="0" algn="l">
              <a:spcBef>
                <a:spcPts val="0"/>
              </a:spcBef>
              <a:spcAft>
                <a:spcPts val="0"/>
              </a:spcAft>
              <a:buSzPts val="1100"/>
              <a:buChar char="●"/>
            </a:pPr>
            <a:r>
              <a:rPr lang="en"/>
              <a:t>What legal work needs to be done? What </a:t>
            </a:r>
            <a:r>
              <a:rPr lang="en"/>
              <a:t>issues</a:t>
            </a:r>
            <a:r>
              <a:rPr lang="en"/>
              <a:t> should be discussed?</a:t>
            </a:r>
            <a:endParaRPr/>
          </a:p>
          <a:p>
            <a:pPr indent="-298450" lvl="1" marL="914400" rtl="0" algn="l">
              <a:spcBef>
                <a:spcPts val="0"/>
              </a:spcBef>
              <a:spcAft>
                <a:spcPts val="0"/>
              </a:spcAft>
              <a:buSzPts val="1100"/>
              <a:buChar char="○"/>
            </a:pPr>
            <a:r>
              <a:rPr lang="en"/>
              <a:t>Copyright, ownership, intellectual </a:t>
            </a:r>
            <a:r>
              <a:rPr lang="en"/>
              <a:t>property</a:t>
            </a:r>
            <a:r>
              <a:rPr lang="en"/>
              <a:t>, third party privacy, restrictions, etc.</a:t>
            </a:r>
            <a:endParaRPr/>
          </a:p>
          <a:p>
            <a:pPr indent="-298450" lvl="0" marL="457200" rtl="0" algn="l">
              <a:spcBef>
                <a:spcPts val="0"/>
              </a:spcBef>
              <a:spcAft>
                <a:spcPts val="0"/>
              </a:spcAft>
              <a:buSzPts val="1100"/>
              <a:buChar char="●"/>
            </a:pPr>
            <a:r>
              <a:rPr lang="en"/>
              <a:t>What are the costs involved in this project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531ba866bc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531ba866bc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Many steps to partnerships</a:t>
            </a:r>
            <a:endParaRPr/>
          </a:p>
          <a:p>
            <a:pPr indent="-298450" lvl="1" marL="914400" rtl="0" algn="l">
              <a:spcBef>
                <a:spcPts val="0"/>
              </a:spcBef>
              <a:spcAft>
                <a:spcPts val="0"/>
              </a:spcAft>
              <a:buSzPts val="1100"/>
              <a:buChar char="○"/>
            </a:pPr>
            <a:r>
              <a:rPr lang="en"/>
              <a:t>Think about the way that you want to reach out and build a relationship with the institution and staff. Sometimes persistence is key.</a:t>
            </a:r>
            <a:endParaRPr/>
          </a:p>
          <a:p>
            <a:pPr indent="-298450" lvl="1" marL="914400" rtl="0" algn="l">
              <a:spcBef>
                <a:spcPts val="0"/>
              </a:spcBef>
              <a:spcAft>
                <a:spcPts val="0"/>
              </a:spcAft>
              <a:buSzPts val="1100"/>
              <a:buChar char="○"/>
            </a:pPr>
            <a:r>
              <a:rPr lang="en"/>
              <a:t>There is a lot of information to absorb about the institution (collections, procedures, history, policies), and a lot of information for you to share about your own institution and community  - how will you go about reaching a shared understanding?</a:t>
            </a:r>
            <a:endParaRPr/>
          </a:p>
          <a:p>
            <a:pPr indent="-298450" lvl="1" marL="914400" rtl="0" algn="l">
              <a:spcBef>
                <a:spcPts val="0"/>
              </a:spcBef>
              <a:spcAft>
                <a:spcPts val="0"/>
              </a:spcAft>
              <a:buSzPts val="1100"/>
              <a:buChar char="○"/>
            </a:pPr>
            <a:r>
              <a:rPr lang="en"/>
              <a:t>Formal agreements are also important, what is your usual process for partnering with outside organizations? What legal protections and assurances are needed? What do you want your partner to agree to before starting? </a:t>
            </a:r>
            <a:endParaRPr/>
          </a:p>
          <a:p>
            <a:pPr indent="-298450" lvl="2" marL="1371600" rtl="0" algn="l">
              <a:spcBef>
                <a:spcPts val="0"/>
              </a:spcBef>
              <a:spcAft>
                <a:spcPts val="0"/>
              </a:spcAft>
              <a:buSzPts val="1100"/>
              <a:buChar char="■"/>
            </a:pPr>
            <a:r>
              <a:rPr lang="en"/>
              <a:t>As mentioned in the last slide, an MOA or MOU may be needed</a:t>
            </a:r>
            <a:endParaRPr/>
          </a:p>
          <a:p>
            <a:pPr indent="-298450" lvl="2" marL="1371600" rtl="0" algn="l">
              <a:spcBef>
                <a:spcPts val="0"/>
              </a:spcBef>
              <a:spcAft>
                <a:spcPts val="0"/>
              </a:spcAft>
              <a:buSzPts val="1100"/>
              <a:buChar char="■"/>
            </a:pPr>
            <a:r>
              <a:rPr lang="en"/>
              <a:t>Localcontexts.org has examples and resources for formal agreements</a:t>
            </a:r>
            <a:endParaRPr/>
          </a:p>
          <a:p>
            <a:pPr indent="-298450" lvl="1" marL="914400" rtl="0" algn="l">
              <a:spcBef>
                <a:spcPts val="0"/>
              </a:spcBef>
              <a:spcAft>
                <a:spcPts val="0"/>
              </a:spcAft>
              <a:buSzPts val="1100"/>
              <a:buChar char="○"/>
            </a:pPr>
            <a:r>
              <a:rPr lang="en"/>
              <a:t>What do you need for a successful project? </a:t>
            </a:r>
            <a:endParaRPr/>
          </a:p>
          <a:p>
            <a:pPr indent="-298450" lvl="2" marL="1371600" rtl="0" algn="l">
              <a:spcBef>
                <a:spcPts val="0"/>
              </a:spcBef>
              <a:spcAft>
                <a:spcPts val="0"/>
              </a:spcAft>
              <a:buSzPts val="1100"/>
              <a:buChar char="■"/>
            </a:pPr>
            <a:r>
              <a:rPr lang="en"/>
              <a:t>What is your goal?</a:t>
            </a:r>
            <a:endParaRPr/>
          </a:p>
          <a:p>
            <a:pPr indent="-298450" lvl="2" marL="1371600" rtl="0" algn="l">
              <a:spcBef>
                <a:spcPts val="0"/>
              </a:spcBef>
              <a:spcAft>
                <a:spcPts val="0"/>
              </a:spcAft>
              <a:buSzPts val="1100"/>
              <a:buChar char="■"/>
            </a:pPr>
            <a:r>
              <a:rPr lang="en"/>
              <a:t>Is it a small project or a large project?</a:t>
            </a:r>
            <a:endParaRPr/>
          </a:p>
          <a:p>
            <a:pPr indent="-298450" lvl="2" marL="1371600" rtl="0" algn="l">
              <a:spcBef>
                <a:spcPts val="0"/>
              </a:spcBef>
              <a:spcAft>
                <a:spcPts val="0"/>
              </a:spcAft>
              <a:buSzPts val="1100"/>
              <a:buChar char="■"/>
            </a:pPr>
            <a:r>
              <a:rPr lang="en"/>
              <a:t>If it is large, can you break it into multiple stages?</a:t>
            </a:r>
            <a:endParaRPr/>
          </a:p>
          <a:p>
            <a:pPr indent="-298450" lvl="2" marL="1371600" rtl="0" algn="l">
              <a:spcBef>
                <a:spcPts val="0"/>
              </a:spcBef>
              <a:spcAft>
                <a:spcPts val="0"/>
              </a:spcAft>
              <a:buSzPts val="1100"/>
              <a:buChar char="■"/>
            </a:pPr>
            <a:r>
              <a:rPr lang="en"/>
              <a:t>What resources do you need?</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531ba866b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531ba866b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Links to examples of digital return projects:</a:t>
            </a:r>
            <a:endParaRPr/>
          </a:p>
          <a:p>
            <a:pPr indent="-298450" lvl="0" marL="914400" rtl="0" algn="l">
              <a:spcBef>
                <a:spcPts val="0"/>
              </a:spcBef>
              <a:spcAft>
                <a:spcPts val="0"/>
              </a:spcAft>
              <a:buSzPts val="1100"/>
              <a:buChar char="●"/>
            </a:pPr>
            <a:r>
              <a:rPr lang="en" u="sng">
                <a:solidFill>
                  <a:schemeClr val="hlink"/>
                </a:solidFill>
                <a:hlinkClick r:id="rId2"/>
              </a:rPr>
              <a:t>https://plateauportal.libraries.wsu.edu/</a:t>
            </a:r>
            <a:endParaRPr/>
          </a:p>
          <a:p>
            <a:pPr indent="-298450" lvl="0" marL="914400" rtl="0" algn="l">
              <a:spcBef>
                <a:spcPts val="0"/>
              </a:spcBef>
              <a:spcAft>
                <a:spcPts val="0"/>
              </a:spcAft>
              <a:buSzPts val="1100"/>
              <a:buChar char="●"/>
            </a:pPr>
            <a:r>
              <a:rPr lang="en" u="sng">
                <a:solidFill>
                  <a:schemeClr val="hlink"/>
                </a:solidFill>
                <a:hlinkClick r:id="rId3"/>
              </a:rPr>
              <a:t>http://www.virtualmuseum.ca/sgc-cms/expositions-exhibitions/danewajich/english/index.html</a:t>
            </a:r>
            <a:endParaRPr/>
          </a:p>
          <a:p>
            <a:pPr indent="-298450" lvl="0" marL="914400" rtl="0" algn="l">
              <a:spcBef>
                <a:spcPts val="0"/>
              </a:spcBef>
              <a:spcAft>
                <a:spcPts val="0"/>
              </a:spcAft>
              <a:buSzPts val="1100"/>
              <a:buChar char="●"/>
            </a:pPr>
            <a:r>
              <a:rPr lang="en"/>
              <a:t>Tlingit Dakl’aweidi clan and Smithsonian 3D Digitization collaboration</a:t>
            </a:r>
            <a:endParaRPr/>
          </a:p>
          <a:p>
            <a:pPr indent="-298450" lvl="1" marL="1371600" rtl="0" algn="l">
              <a:spcBef>
                <a:spcPts val="0"/>
              </a:spcBef>
              <a:spcAft>
                <a:spcPts val="0"/>
              </a:spcAft>
              <a:buSzPts val="1100"/>
              <a:buChar char="○"/>
            </a:pPr>
            <a:r>
              <a:rPr lang="en" u="sng">
                <a:solidFill>
                  <a:schemeClr val="hlink"/>
                </a:solidFill>
                <a:hlinkClick r:id="rId4"/>
              </a:rPr>
              <a:t>https://www.smithsonianmag.com/smithsonian-institution/replica-tlingit-killer-whale-hat-spurring-dialogue-about-digitization-180964483/</a:t>
            </a:r>
            <a:endParaRPr/>
          </a:p>
          <a:p>
            <a:pPr indent="-298450" lvl="1" marL="1371600" rtl="0" algn="l">
              <a:spcBef>
                <a:spcPts val="0"/>
              </a:spcBef>
              <a:spcAft>
                <a:spcPts val="0"/>
              </a:spcAft>
              <a:buSzPts val="1100"/>
              <a:buChar char="○"/>
            </a:pPr>
            <a:r>
              <a:rPr lang="en" u="sng">
                <a:solidFill>
                  <a:schemeClr val="hlink"/>
                </a:solidFill>
                <a:hlinkClick r:id="rId5"/>
              </a:rPr>
              <a:t>https://3d.si.edu/explorer/killer-whale-hat</a:t>
            </a:r>
            <a:endParaRPr/>
          </a:p>
          <a:p>
            <a:pPr indent="-298450" lvl="0" marL="914400" rtl="0" algn="l">
              <a:spcBef>
                <a:spcPts val="0"/>
              </a:spcBef>
              <a:spcAft>
                <a:spcPts val="0"/>
              </a:spcAft>
              <a:buSzPts val="1100"/>
              <a:buChar char="●"/>
            </a:pPr>
            <a:r>
              <a:rPr lang="en"/>
              <a:t>Passamaquoddy Nation projects</a:t>
            </a:r>
            <a:endParaRPr/>
          </a:p>
          <a:p>
            <a:pPr indent="-298450" lvl="1" marL="1371600" rtl="0" algn="l">
              <a:spcBef>
                <a:spcPts val="0"/>
              </a:spcBef>
              <a:spcAft>
                <a:spcPts val="0"/>
              </a:spcAft>
              <a:buSzPts val="1100"/>
              <a:buChar char="○"/>
            </a:pPr>
            <a:r>
              <a:rPr lang="en" u="sng">
                <a:solidFill>
                  <a:schemeClr val="hlink"/>
                </a:solidFill>
                <a:hlinkClick r:id="rId6"/>
              </a:rPr>
              <a:t>https://passamaquoddypeople.com/</a:t>
            </a:r>
            <a:endParaRPr/>
          </a:p>
          <a:p>
            <a:pPr indent="-298450" lvl="1" marL="1371600" rtl="0" algn="l">
              <a:spcBef>
                <a:spcPts val="0"/>
              </a:spcBef>
              <a:spcAft>
                <a:spcPts val="0"/>
              </a:spcAft>
              <a:buSzPts val="1100"/>
              <a:buChar char="○"/>
            </a:pPr>
            <a:r>
              <a:rPr lang="en" u="sng">
                <a:solidFill>
                  <a:schemeClr val="hlink"/>
                </a:solidFill>
                <a:hlinkClick r:id="rId7"/>
              </a:rPr>
              <a:t>https://www.loc.gov/collections/ancestral-voices/about-this-collection/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8a5fe2e065_2_132:notes"/>
          <p:cNvSpPr/>
          <p:nvPr>
            <p:ph idx="2" type="sldImg"/>
          </p:nvPr>
        </p:nvSpPr>
        <p:spPr>
          <a:xfrm>
            <a:off x="381174" y="685800"/>
            <a:ext cx="6096347"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8a5fe2e065_2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Discuss with others in your community, or start reflecting on your own:</a:t>
            </a:r>
            <a:endParaRPr/>
          </a:p>
          <a:p>
            <a:pPr indent="-298450" lvl="0" marL="457200" rtl="0" algn="l">
              <a:spcBef>
                <a:spcPts val="0"/>
              </a:spcBef>
              <a:spcAft>
                <a:spcPts val="0"/>
              </a:spcAft>
              <a:buSzPts val="1100"/>
              <a:buChar char="●"/>
            </a:pPr>
            <a:r>
              <a:rPr lang="en"/>
              <a:t>What digital return projects are you involved with, or would like to start? (list 2-3)</a:t>
            </a:r>
            <a:endParaRPr/>
          </a:p>
          <a:p>
            <a:pPr indent="-298450" lvl="0" marL="457200" rtl="0" algn="l">
              <a:spcBef>
                <a:spcPts val="0"/>
              </a:spcBef>
              <a:spcAft>
                <a:spcPts val="0"/>
              </a:spcAft>
              <a:buSzPts val="1100"/>
              <a:buChar char="●"/>
            </a:pPr>
            <a:r>
              <a:rPr lang="en"/>
              <a:t>List questions you need answered</a:t>
            </a:r>
            <a:endParaRPr/>
          </a:p>
          <a:p>
            <a:pPr indent="-298450" lvl="1" marL="914400" rtl="0" algn="l">
              <a:spcBef>
                <a:spcPts val="0"/>
              </a:spcBef>
              <a:spcAft>
                <a:spcPts val="0"/>
              </a:spcAft>
              <a:buSzPts val="1100"/>
              <a:buChar char="○"/>
            </a:pPr>
            <a:r>
              <a:rPr lang="en"/>
              <a:t>Legal questions</a:t>
            </a:r>
            <a:endParaRPr/>
          </a:p>
          <a:p>
            <a:pPr indent="-298450" lvl="1" marL="914400" rtl="0" algn="l">
              <a:spcBef>
                <a:spcPts val="0"/>
              </a:spcBef>
              <a:spcAft>
                <a:spcPts val="0"/>
              </a:spcAft>
              <a:buSzPts val="1100"/>
              <a:buChar char="○"/>
            </a:pPr>
            <a:r>
              <a:rPr lang="en"/>
              <a:t>Cultural issues (access or use)</a:t>
            </a:r>
            <a:endParaRPr/>
          </a:p>
          <a:p>
            <a:pPr indent="-298450" lvl="1" marL="914400" rtl="0" algn="l">
              <a:spcBef>
                <a:spcPts val="0"/>
              </a:spcBef>
              <a:spcAft>
                <a:spcPts val="0"/>
              </a:spcAft>
              <a:buSzPts val="1100"/>
              <a:buChar char="○"/>
            </a:pPr>
            <a:r>
              <a:rPr lang="en"/>
              <a:t>Institutional workflow (get MOU, meet with tribal council, etc)</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53" name="Shape 53"/>
        <p:cNvGrpSpPr/>
        <p:nvPr/>
      </p:nvGrpSpPr>
      <p:grpSpPr>
        <a:xfrm>
          <a:off x="0" y="0"/>
          <a:ext cx="0" cy="0"/>
          <a:chOff x="0" y="0"/>
          <a:chExt cx="0" cy="0"/>
        </a:xfrm>
      </p:grpSpPr>
      <p:sp>
        <p:nvSpPr>
          <p:cNvPr id="54" name="Google Shape;54;p14"/>
          <p:cNvSpPr txBox="1"/>
          <p:nvPr>
            <p:ph type="ctrTitle"/>
          </p:nvPr>
        </p:nvSpPr>
        <p:spPr>
          <a:xfrm>
            <a:off x="721425" y="2838935"/>
            <a:ext cx="5216700" cy="1159773"/>
          </a:xfrm>
          <a:prstGeom prst="rect">
            <a:avLst/>
          </a:prstGeom>
        </p:spPr>
        <p:txBody>
          <a:bodyPr anchorCtr="0" anchor="t"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p:txBody>
      </p:sp>
      <p:sp>
        <p:nvSpPr>
          <p:cNvPr id="55" name="Google Shape;55;p14"/>
          <p:cNvSpPr/>
          <p:nvPr/>
        </p:nvSpPr>
        <p:spPr>
          <a:xfrm>
            <a:off x="5938246" y="2533163"/>
            <a:ext cx="7218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4"/>
          <p:cNvSpPr/>
          <p:nvPr/>
        </p:nvSpPr>
        <p:spPr>
          <a:xfrm>
            <a:off x="6659861" y="2533163"/>
            <a:ext cx="7218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4"/>
          <p:cNvSpPr/>
          <p:nvPr/>
        </p:nvSpPr>
        <p:spPr>
          <a:xfrm>
            <a:off x="-1" y="2533163"/>
            <a:ext cx="7218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4"/>
          <p:cNvSpPr/>
          <p:nvPr/>
        </p:nvSpPr>
        <p:spPr>
          <a:xfrm>
            <a:off x="721425" y="2533163"/>
            <a:ext cx="52167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59" name="Shape 59"/>
        <p:cNvGrpSpPr/>
        <p:nvPr/>
      </p:nvGrpSpPr>
      <p:grpSpPr>
        <a:xfrm>
          <a:off x="0" y="0"/>
          <a:ext cx="0" cy="0"/>
          <a:chOff x="0" y="0"/>
          <a:chExt cx="0" cy="0"/>
        </a:xfrm>
      </p:grpSpPr>
      <p:sp>
        <p:nvSpPr>
          <p:cNvPr id="60" name="Google Shape;60;p15"/>
          <p:cNvSpPr/>
          <p:nvPr/>
        </p:nvSpPr>
        <p:spPr>
          <a:xfrm>
            <a:off x="0" y="0"/>
            <a:ext cx="9144000" cy="3992932"/>
          </a:xfrm>
          <a:prstGeom prst="rect">
            <a:avLst/>
          </a:prstGeom>
          <a:solidFill>
            <a:srgbClr val="981E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5"/>
          <p:cNvSpPr txBox="1"/>
          <p:nvPr>
            <p:ph type="ctrTitle"/>
          </p:nvPr>
        </p:nvSpPr>
        <p:spPr>
          <a:xfrm>
            <a:off x="685800" y="1583342"/>
            <a:ext cx="7772400" cy="1159773"/>
          </a:xfrm>
          <a:prstGeom prst="rect">
            <a:avLst/>
          </a:prstGeom>
        </p:spPr>
        <p:txBody>
          <a:bodyPr anchorCtr="0" anchor="b" bIns="91425" lIns="91425" spcFirstLastPara="1" rIns="91425" wrap="square" tIns="91425">
            <a:noAutofit/>
          </a:bodyPr>
          <a:lstStyle>
            <a:lvl1pPr lvl="0" rtl="0" algn="ctr">
              <a:spcBef>
                <a:spcPts val="0"/>
              </a:spcBef>
              <a:spcAft>
                <a:spcPts val="0"/>
              </a:spcAft>
              <a:buClr>
                <a:srgbClr val="FFFFFF"/>
              </a:buClr>
              <a:buSzPts val="4800"/>
              <a:buNone/>
              <a:defRPr sz="4800">
                <a:solidFill>
                  <a:srgbClr val="FFFFFF"/>
                </a:solidFill>
              </a:defRPr>
            </a:lvl1pPr>
            <a:lvl2pPr lvl="1" rtl="0" algn="ctr">
              <a:spcBef>
                <a:spcPts val="0"/>
              </a:spcBef>
              <a:spcAft>
                <a:spcPts val="0"/>
              </a:spcAft>
              <a:buClr>
                <a:srgbClr val="FFFFFF"/>
              </a:buClr>
              <a:buSzPts val="4800"/>
              <a:buNone/>
              <a:defRPr sz="4800">
                <a:solidFill>
                  <a:srgbClr val="FFFFFF"/>
                </a:solidFill>
              </a:defRPr>
            </a:lvl2pPr>
            <a:lvl3pPr lvl="2" rtl="0" algn="ctr">
              <a:spcBef>
                <a:spcPts val="0"/>
              </a:spcBef>
              <a:spcAft>
                <a:spcPts val="0"/>
              </a:spcAft>
              <a:buClr>
                <a:srgbClr val="FFFFFF"/>
              </a:buClr>
              <a:buSzPts val="4800"/>
              <a:buNone/>
              <a:defRPr sz="4800">
                <a:solidFill>
                  <a:srgbClr val="FFFFFF"/>
                </a:solidFill>
              </a:defRPr>
            </a:lvl3pPr>
            <a:lvl4pPr lvl="3" rtl="0" algn="ctr">
              <a:spcBef>
                <a:spcPts val="0"/>
              </a:spcBef>
              <a:spcAft>
                <a:spcPts val="0"/>
              </a:spcAft>
              <a:buClr>
                <a:srgbClr val="FFFFFF"/>
              </a:buClr>
              <a:buSzPts val="4800"/>
              <a:buNone/>
              <a:defRPr sz="4800">
                <a:solidFill>
                  <a:srgbClr val="FFFFFF"/>
                </a:solidFill>
              </a:defRPr>
            </a:lvl4pPr>
            <a:lvl5pPr lvl="4" rtl="0" algn="ctr">
              <a:spcBef>
                <a:spcPts val="0"/>
              </a:spcBef>
              <a:spcAft>
                <a:spcPts val="0"/>
              </a:spcAft>
              <a:buClr>
                <a:srgbClr val="FFFFFF"/>
              </a:buClr>
              <a:buSzPts val="4800"/>
              <a:buNone/>
              <a:defRPr sz="4800">
                <a:solidFill>
                  <a:srgbClr val="FFFFFF"/>
                </a:solidFill>
              </a:defRPr>
            </a:lvl5pPr>
            <a:lvl6pPr lvl="5" rtl="0" algn="ctr">
              <a:spcBef>
                <a:spcPts val="0"/>
              </a:spcBef>
              <a:spcAft>
                <a:spcPts val="0"/>
              </a:spcAft>
              <a:buClr>
                <a:srgbClr val="FFFFFF"/>
              </a:buClr>
              <a:buSzPts val="4800"/>
              <a:buNone/>
              <a:defRPr sz="4800">
                <a:solidFill>
                  <a:srgbClr val="FFFFFF"/>
                </a:solidFill>
              </a:defRPr>
            </a:lvl6pPr>
            <a:lvl7pPr lvl="6" rtl="0" algn="ctr">
              <a:spcBef>
                <a:spcPts val="0"/>
              </a:spcBef>
              <a:spcAft>
                <a:spcPts val="0"/>
              </a:spcAft>
              <a:buClr>
                <a:srgbClr val="FFFFFF"/>
              </a:buClr>
              <a:buSzPts val="4800"/>
              <a:buNone/>
              <a:defRPr sz="4800">
                <a:solidFill>
                  <a:srgbClr val="FFFFFF"/>
                </a:solidFill>
              </a:defRPr>
            </a:lvl7pPr>
            <a:lvl8pPr lvl="7" rtl="0" algn="ctr">
              <a:spcBef>
                <a:spcPts val="0"/>
              </a:spcBef>
              <a:spcAft>
                <a:spcPts val="0"/>
              </a:spcAft>
              <a:buClr>
                <a:srgbClr val="FFFFFF"/>
              </a:buClr>
              <a:buSzPts val="4800"/>
              <a:buNone/>
              <a:defRPr sz="4800">
                <a:solidFill>
                  <a:srgbClr val="FFFFFF"/>
                </a:solidFill>
              </a:defRPr>
            </a:lvl8pPr>
            <a:lvl9pPr lvl="8" rtl="0" algn="ctr">
              <a:spcBef>
                <a:spcPts val="0"/>
              </a:spcBef>
              <a:spcAft>
                <a:spcPts val="0"/>
              </a:spcAft>
              <a:buClr>
                <a:srgbClr val="FFFFFF"/>
              </a:buClr>
              <a:buSzPts val="4800"/>
              <a:buNone/>
              <a:defRPr sz="4800">
                <a:solidFill>
                  <a:srgbClr val="FFFFFF"/>
                </a:solidFill>
              </a:defRPr>
            </a:lvl9pPr>
          </a:lstStyle>
          <a:p/>
        </p:txBody>
      </p:sp>
      <p:sp>
        <p:nvSpPr>
          <p:cNvPr id="62" name="Google Shape;62;p15"/>
          <p:cNvSpPr txBox="1"/>
          <p:nvPr>
            <p:ph idx="1" type="subTitle"/>
          </p:nvPr>
        </p:nvSpPr>
        <p:spPr>
          <a:xfrm>
            <a:off x="685800" y="2840053"/>
            <a:ext cx="7772400" cy="784841"/>
          </a:xfrm>
          <a:prstGeom prst="rect">
            <a:avLst/>
          </a:prstGeom>
        </p:spPr>
        <p:txBody>
          <a:bodyPr anchorCtr="0" anchor="t" bIns="91425" lIns="91425" spcFirstLastPara="1" rIns="91425" wrap="square" tIns="91425">
            <a:noAutofit/>
          </a:bodyPr>
          <a:lstStyle>
            <a:lvl1pPr lvl="0" rtl="0" algn="ctr">
              <a:spcBef>
                <a:spcPts val="0"/>
              </a:spcBef>
              <a:spcAft>
                <a:spcPts val="0"/>
              </a:spcAft>
              <a:buClr>
                <a:srgbClr val="FFFFFF"/>
              </a:buClr>
              <a:buSzPts val="2400"/>
              <a:buNone/>
              <a:defRPr b="1" sz="2400">
                <a:solidFill>
                  <a:srgbClr val="FFFFFF"/>
                </a:solidFill>
              </a:defRPr>
            </a:lvl1pPr>
            <a:lvl2pPr lvl="1" rtl="0" algn="ctr">
              <a:spcBef>
                <a:spcPts val="0"/>
              </a:spcBef>
              <a:spcAft>
                <a:spcPts val="0"/>
              </a:spcAft>
              <a:buClr>
                <a:srgbClr val="FFFFFF"/>
              </a:buClr>
              <a:buSzPts val="2400"/>
              <a:buNone/>
              <a:defRPr b="1">
                <a:solidFill>
                  <a:srgbClr val="FFFFFF"/>
                </a:solidFill>
              </a:defRPr>
            </a:lvl2pPr>
            <a:lvl3pPr lvl="2" rtl="0" algn="ctr">
              <a:spcBef>
                <a:spcPts val="0"/>
              </a:spcBef>
              <a:spcAft>
                <a:spcPts val="0"/>
              </a:spcAft>
              <a:buClr>
                <a:srgbClr val="FFFFFF"/>
              </a:buClr>
              <a:buSzPts val="2400"/>
              <a:buNone/>
              <a:defRPr b="1">
                <a:solidFill>
                  <a:srgbClr val="FFFFFF"/>
                </a:solidFill>
              </a:defRPr>
            </a:lvl3pPr>
            <a:lvl4pPr lvl="3" rtl="0" algn="ctr">
              <a:spcBef>
                <a:spcPts val="0"/>
              </a:spcBef>
              <a:spcAft>
                <a:spcPts val="0"/>
              </a:spcAft>
              <a:buClr>
                <a:srgbClr val="FFFFFF"/>
              </a:buClr>
              <a:buSzPts val="2400"/>
              <a:buNone/>
              <a:defRPr b="1" sz="2400">
                <a:solidFill>
                  <a:srgbClr val="FFFFFF"/>
                </a:solidFill>
              </a:defRPr>
            </a:lvl4pPr>
            <a:lvl5pPr lvl="4" rtl="0" algn="ctr">
              <a:spcBef>
                <a:spcPts val="0"/>
              </a:spcBef>
              <a:spcAft>
                <a:spcPts val="0"/>
              </a:spcAft>
              <a:buClr>
                <a:srgbClr val="FFFFFF"/>
              </a:buClr>
              <a:buSzPts val="2400"/>
              <a:buNone/>
              <a:defRPr b="1" sz="2400">
                <a:solidFill>
                  <a:srgbClr val="FFFFFF"/>
                </a:solidFill>
              </a:defRPr>
            </a:lvl5pPr>
            <a:lvl6pPr lvl="5" rtl="0" algn="ctr">
              <a:spcBef>
                <a:spcPts val="0"/>
              </a:spcBef>
              <a:spcAft>
                <a:spcPts val="0"/>
              </a:spcAft>
              <a:buClr>
                <a:srgbClr val="FFFFFF"/>
              </a:buClr>
              <a:buSzPts val="2400"/>
              <a:buNone/>
              <a:defRPr b="1" sz="2400">
                <a:solidFill>
                  <a:srgbClr val="FFFFFF"/>
                </a:solidFill>
              </a:defRPr>
            </a:lvl6pPr>
            <a:lvl7pPr lvl="6" rtl="0" algn="ctr">
              <a:spcBef>
                <a:spcPts val="0"/>
              </a:spcBef>
              <a:spcAft>
                <a:spcPts val="0"/>
              </a:spcAft>
              <a:buClr>
                <a:srgbClr val="FFFFFF"/>
              </a:buClr>
              <a:buSzPts val="2400"/>
              <a:buNone/>
              <a:defRPr b="1" sz="2400">
                <a:solidFill>
                  <a:srgbClr val="FFFFFF"/>
                </a:solidFill>
              </a:defRPr>
            </a:lvl7pPr>
            <a:lvl8pPr lvl="7" rtl="0" algn="ctr">
              <a:spcBef>
                <a:spcPts val="0"/>
              </a:spcBef>
              <a:spcAft>
                <a:spcPts val="0"/>
              </a:spcAft>
              <a:buClr>
                <a:srgbClr val="FFFFFF"/>
              </a:buClr>
              <a:buSzPts val="2400"/>
              <a:buNone/>
              <a:defRPr b="1" sz="2400">
                <a:solidFill>
                  <a:srgbClr val="FFFFFF"/>
                </a:solidFill>
              </a:defRPr>
            </a:lvl8pPr>
            <a:lvl9pPr lvl="8" rtl="0" algn="ctr">
              <a:spcBef>
                <a:spcPts val="0"/>
              </a:spcBef>
              <a:spcAft>
                <a:spcPts val="0"/>
              </a:spcAft>
              <a:buClr>
                <a:srgbClr val="FFFFFF"/>
              </a:buClr>
              <a:buSzPts val="2400"/>
              <a:buNone/>
              <a:defRPr b="1" sz="2400">
                <a:solidFill>
                  <a:srgbClr val="FFFFFF"/>
                </a:solidFill>
              </a:defRPr>
            </a:lvl9pPr>
          </a:lstStyle>
          <a:p/>
        </p:txBody>
      </p:sp>
      <p:sp>
        <p:nvSpPr>
          <p:cNvPr id="63" name="Google Shape;63;p15"/>
          <p:cNvSpPr/>
          <p:nvPr/>
        </p:nvSpPr>
        <p:spPr>
          <a:xfrm>
            <a:off x="3047704" y="3992850"/>
            <a:ext cx="3047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5"/>
          <p:cNvSpPr/>
          <p:nvPr/>
        </p:nvSpPr>
        <p:spPr>
          <a:xfrm>
            <a:off x="6096271" y="3992850"/>
            <a:ext cx="3047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5"/>
          <p:cNvSpPr/>
          <p:nvPr/>
        </p:nvSpPr>
        <p:spPr>
          <a:xfrm>
            <a:off x="1" y="3992850"/>
            <a:ext cx="3047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66" name="Shape 66"/>
        <p:cNvGrpSpPr/>
        <p:nvPr/>
      </p:nvGrpSpPr>
      <p:grpSpPr>
        <a:xfrm>
          <a:off x="0" y="0"/>
          <a:ext cx="0" cy="0"/>
          <a:chOff x="0" y="0"/>
          <a:chExt cx="0" cy="0"/>
        </a:xfrm>
      </p:grpSpPr>
      <p:sp>
        <p:nvSpPr>
          <p:cNvPr id="67" name="Google Shape;67;p16"/>
          <p:cNvSpPr txBox="1"/>
          <p:nvPr>
            <p:ph idx="1" type="body"/>
          </p:nvPr>
        </p:nvSpPr>
        <p:spPr>
          <a:xfrm>
            <a:off x="1710425" y="2161800"/>
            <a:ext cx="5723700" cy="819818"/>
          </a:xfrm>
          <a:prstGeom prst="rect">
            <a:avLst/>
          </a:prstGeom>
        </p:spPr>
        <p:txBody>
          <a:bodyPr anchorCtr="0" anchor="t" bIns="91425" lIns="91425" spcFirstLastPara="1" rIns="91425" wrap="square" tIns="91425">
            <a:noAutofit/>
          </a:bodyPr>
          <a:lstStyle>
            <a:lvl1pPr indent="-419100" lvl="0" marL="457200" rtl="0" algn="ctr">
              <a:spcBef>
                <a:spcPts val="600"/>
              </a:spcBef>
              <a:spcAft>
                <a:spcPts val="0"/>
              </a:spcAft>
              <a:buSzPts val="3000"/>
              <a:buChar char="●"/>
              <a:defRPr i="1"/>
            </a:lvl1pPr>
            <a:lvl2pPr indent="-381000" lvl="1" marL="914400" rtl="0" algn="ctr">
              <a:spcBef>
                <a:spcPts val="0"/>
              </a:spcBef>
              <a:spcAft>
                <a:spcPts val="0"/>
              </a:spcAft>
              <a:buSzPts val="2400"/>
              <a:buChar char="○"/>
              <a:defRPr i="1"/>
            </a:lvl2pPr>
            <a:lvl3pPr indent="-381000" lvl="2" marL="1371600" rtl="0" algn="ctr">
              <a:spcBef>
                <a:spcPts val="0"/>
              </a:spcBef>
              <a:spcAft>
                <a:spcPts val="0"/>
              </a:spcAft>
              <a:buSzPts val="2400"/>
              <a:buChar char="■"/>
              <a:defRPr i="1"/>
            </a:lvl3pPr>
            <a:lvl4pPr indent="-342900" lvl="3" marL="1828800" rtl="0" algn="ctr">
              <a:spcBef>
                <a:spcPts val="0"/>
              </a:spcBef>
              <a:spcAft>
                <a:spcPts val="0"/>
              </a:spcAft>
              <a:buSzPts val="1800"/>
              <a:buChar char="●"/>
              <a:defRPr i="1"/>
            </a:lvl4pPr>
            <a:lvl5pPr indent="-342900" lvl="4" marL="2286000" rtl="0" algn="ctr">
              <a:spcBef>
                <a:spcPts val="0"/>
              </a:spcBef>
              <a:spcAft>
                <a:spcPts val="0"/>
              </a:spcAft>
              <a:buSzPts val="1800"/>
              <a:buChar char="○"/>
              <a:defRPr i="1"/>
            </a:lvl5pPr>
            <a:lvl6pPr indent="-342900" lvl="5" marL="2743200" rtl="0" algn="ctr">
              <a:spcBef>
                <a:spcPts val="0"/>
              </a:spcBef>
              <a:spcAft>
                <a:spcPts val="0"/>
              </a:spcAft>
              <a:buSzPts val="1800"/>
              <a:buChar char="■"/>
              <a:defRPr i="1"/>
            </a:lvl6pPr>
            <a:lvl7pPr indent="-342900" lvl="6" marL="3200400" rtl="0" algn="ctr">
              <a:spcBef>
                <a:spcPts val="0"/>
              </a:spcBef>
              <a:spcAft>
                <a:spcPts val="0"/>
              </a:spcAft>
              <a:buSzPts val="1800"/>
              <a:buChar char="●"/>
              <a:defRPr i="1"/>
            </a:lvl7pPr>
            <a:lvl8pPr indent="-342900" lvl="7" marL="3657600" rtl="0" algn="ctr">
              <a:spcBef>
                <a:spcPts val="0"/>
              </a:spcBef>
              <a:spcAft>
                <a:spcPts val="0"/>
              </a:spcAft>
              <a:buSzPts val="1800"/>
              <a:buChar char="○"/>
              <a:defRPr i="1"/>
            </a:lvl8pPr>
            <a:lvl9pPr indent="-342900" lvl="8" marL="4114800" algn="ctr">
              <a:spcBef>
                <a:spcPts val="0"/>
              </a:spcBef>
              <a:spcAft>
                <a:spcPts val="0"/>
              </a:spcAft>
              <a:buSzPts val="1800"/>
              <a:buChar char="■"/>
              <a:defRPr i="1"/>
            </a:lvl9pPr>
          </a:lstStyle>
          <a:p/>
        </p:txBody>
      </p:sp>
      <p:sp>
        <p:nvSpPr>
          <p:cNvPr id="68" name="Google Shape;68;p16"/>
          <p:cNvSpPr txBox="1"/>
          <p:nvPr/>
        </p:nvSpPr>
        <p:spPr>
          <a:xfrm>
            <a:off x="3593400" y="1181419"/>
            <a:ext cx="1957200" cy="653523"/>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600">
                <a:solidFill>
                  <a:srgbClr val="97ABBC"/>
                </a:solidFill>
              </a:rPr>
              <a:t>“</a:t>
            </a:r>
            <a:endParaRPr b="1" sz="9600">
              <a:solidFill>
                <a:srgbClr val="97ABBC"/>
              </a:solidFill>
            </a:endParaRPr>
          </a:p>
        </p:txBody>
      </p:sp>
      <p:sp>
        <p:nvSpPr>
          <p:cNvPr id="69" name="Google Shape;69;p16"/>
          <p:cNvSpPr/>
          <p:nvPr/>
        </p:nvSpPr>
        <p:spPr>
          <a:xfrm>
            <a:off x="5723283" y="1599675"/>
            <a:ext cx="17103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6"/>
          <p:cNvSpPr/>
          <p:nvPr/>
        </p:nvSpPr>
        <p:spPr>
          <a:xfrm>
            <a:off x="7434177" y="1599675"/>
            <a:ext cx="17103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6"/>
          <p:cNvSpPr/>
          <p:nvPr/>
        </p:nvSpPr>
        <p:spPr>
          <a:xfrm>
            <a:off x="0" y="1599675"/>
            <a:ext cx="17103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6"/>
          <p:cNvSpPr/>
          <p:nvPr/>
        </p:nvSpPr>
        <p:spPr>
          <a:xfrm>
            <a:off x="1710425" y="1599675"/>
            <a:ext cx="17103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73" name="Shape 73"/>
        <p:cNvGrpSpPr/>
        <p:nvPr/>
      </p:nvGrpSpPr>
      <p:grpSpPr>
        <a:xfrm>
          <a:off x="0" y="0"/>
          <a:ext cx="0" cy="0"/>
          <a:chOff x="0" y="0"/>
          <a:chExt cx="0" cy="0"/>
        </a:xfrm>
      </p:grpSpPr>
      <p:sp>
        <p:nvSpPr>
          <p:cNvPr id="74" name="Google Shape;74;p17"/>
          <p:cNvSpPr txBox="1"/>
          <p:nvPr>
            <p:ph type="title"/>
          </p:nvPr>
        </p:nvSpPr>
        <p:spPr>
          <a:xfrm>
            <a:off x="893700" y="205988"/>
            <a:ext cx="6462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75" name="Google Shape;75;p17"/>
          <p:cNvSpPr txBox="1"/>
          <p:nvPr>
            <p:ph idx="1" type="body"/>
          </p:nvPr>
        </p:nvSpPr>
        <p:spPr>
          <a:xfrm>
            <a:off x="893700" y="1373588"/>
            <a:ext cx="6462600" cy="3552341"/>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76" name="Google Shape;76;p17"/>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7"/>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7"/>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7"/>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80" name="Shape 80"/>
        <p:cNvGrpSpPr/>
        <p:nvPr/>
      </p:nvGrpSpPr>
      <p:grpSpPr>
        <a:xfrm>
          <a:off x="0" y="0"/>
          <a:ext cx="0" cy="0"/>
          <a:chOff x="0" y="0"/>
          <a:chExt cx="0" cy="0"/>
        </a:xfrm>
      </p:grpSpPr>
      <p:sp>
        <p:nvSpPr>
          <p:cNvPr id="81" name="Google Shape;81;p18"/>
          <p:cNvSpPr txBox="1"/>
          <p:nvPr>
            <p:ph type="title"/>
          </p:nvPr>
        </p:nvSpPr>
        <p:spPr>
          <a:xfrm>
            <a:off x="893700" y="205988"/>
            <a:ext cx="6462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82" name="Google Shape;82;p18"/>
          <p:cNvSpPr txBox="1"/>
          <p:nvPr>
            <p:ph idx="1" type="body"/>
          </p:nvPr>
        </p:nvSpPr>
        <p:spPr>
          <a:xfrm>
            <a:off x="893625" y="1200150"/>
            <a:ext cx="3136800" cy="3725693"/>
          </a:xfrm>
          <a:prstGeom prst="rect">
            <a:avLst/>
          </a:prstGeom>
        </p:spPr>
        <p:txBody>
          <a:bodyPr anchorCtr="0" anchor="t" bIns="91425" lIns="91425" spcFirstLastPara="1" rIns="91425" wrap="square" tIns="91425">
            <a:noAutofit/>
          </a:bodyPr>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83" name="Google Shape;83;p18"/>
          <p:cNvSpPr txBox="1"/>
          <p:nvPr>
            <p:ph idx="2" type="body"/>
          </p:nvPr>
        </p:nvSpPr>
        <p:spPr>
          <a:xfrm>
            <a:off x="4219456" y="1200150"/>
            <a:ext cx="3136800" cy="3725693"/>
          </a:xfrm>
          <a:prstGeom prst="rect">
            <a:avLst/>
          </a:prstGeom>
        </p:spPr>
        <p:txBody>
          <a:bodyPr anchorCtr="0" anchor="t" bIns="91425" lIns="91425" spcFirstLastPara="1" rIns="91425" wrap="square" tIns="91425">
            <a:noAutofit/>
          </a:bodyPr>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84" name="Google Shape;84;p18"/>
          <p:cNvSpPr/>
          <p:nvPr/>
        </p:nvSpPr>
        <p:spPr>
          <a:xfrm>
            <a:off x="7356366" y="5066325"/>
            <a:ext cx="893700" cy="77318"/>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8"/>
          <p:cNvSpPr/>
          <p:nvPr/>
        </p:nvSpPr>
        <p:spPr>
          <a:xfrm>
            <a:off x="8250312" y="5066325"/>
            <a:ext cx="893700" cy="77318"/>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8"/>
          <p:cNvSpPr/>
          <p:nvPr/>
        </p:nvSpPr>
        <p:spPr>
          <a:xfrm>
            <a:off x="0" y="5066325"/>
            <a:ext cx="893700" cy="77318"/>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8"/>
          <p:cNvSpPr/>
          <p:nvPr/>
        </p:nvSpPr>
        <p:spPr>
          <a:xfrm>
            <a:off x="893710" y="5066325"/>
            <a:ext cx="6462600" cy="77318"/>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8"/>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8"/>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8"/>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8"/>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92" name="Shape 92"/>
        <p:cNvGrpSpPr/>
        <p:nvPr/>
      </p:nvGrpSpPr>
      <p:grpSpPr>
        <a:xfrm>
          <a:off x="0" y="0"/>
          <a:ext cx="0" cy="0"/>
          <a:chOff x="0" y="0"/>
          <a:chExt cx="0" cy="0"/>
        </a:xfrm>
      </p:grpSpPr>
      <p:sp>
        <p:nvSpPr>
          <p:cNvPr id="93" name="Google Shape;93;p19"/>
          <p:cNvSpPr txBox="1"/>
          <p:nvPr>
            <p:ph type="title"/>
          </p:nvPr>
        </p:nvSpPr>
        <p:spPr>
          <a:xfrm>
            <a:off x="893700" y="205988"/>
            <a:ext cx="6462600" cy="85725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94" name="Google Shape;94;p19"/>
          <p:cNvSpPr txBox="1"/>
          <p:nvPr>
            <p:ph idx="1" type="body"/>
          </p:nvPr>
        </p:nvSpPr>
        <p:spPr>
          <a:xfrm>
            <a:off x="893700" y="1200150"/>
            <a:ext cx="2371200" cy="3725693"/>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95" name="Google Shape;95;p19"/>
          <p:cNvSpPr txBox="1"/>
          <p:nvPr>
            <p:ph idx="2" type="body"/>
          </p:nvPr>
        </p:nvSpPr>
        <p:spPr>
          <a:xfrm>
            <a:off x="3386404" y="1200150"/>
            <a:ext cx="2371200" cy="3725693"/>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96" name="Google Shape;96;p19"/>
          <p:cNvSpPr txBox="1"/>
          <p:nvPr>
            <p:ph idx="3" type="body"/>
          </p:nvPr>
        </p:nvSpPr>
        <p:spPr>
          <a:xfrm>
            <a:off x="5879107" y="1200150"/>
            <a:ext cx="2371200" cy="3725693"/>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97" name="Google Shape;97;p19"/>
          <p:cNvSpPr/>
          <p:nvPr/>
        </p:nvSpPr>
        <p:spPr>
          <a:xfrm>
            <a:off x="7356366" y="5066325"/>
            <a:ext cx="893700" cy="77318"/>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9"/>
          <p:cNvSpPr/>
          <p:nvPr/>
        </p:nvSpPr>
        <p:spPr>
          <a:xfrm>
            <a:off x="8250312" y="5066325"/>
            <a:ext cx="893700" cy="77318"/>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9"/>
          <p:cNvSpPr/>
          <p:nvPr/>
        </p:nvSpPr>
        <p:spPr>
          <a:xfrm>
            <a:off x="0" y="5066325"/>
            <a:ext cx="893700" cy="77318"/>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9"/>
          <p:cNvSpPr/>
          <p:nvPr/>
        </p:nvSpPr>
        <p:spPr>
          <a:xfrm>
            <a:off x="893710" y="5066325"/>
            <a:ext cx="6462600" cy="77318"/>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9"/>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9"/>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9"/>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9"/>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5" name="Shape 105"/>
        <p:cNvGrpSpPr/>
        <p:nvPr/>
      </p:nvGrpSpPr>
      <p:grpSpPr>
        <a:xfrm>
          <a:off x="0" y="0"/>
          <a:ext cx="0" cy="0"/>
          <a:chOff x="0" y="0"/>
          <a:chExt cx="0" cy="0"/>
        </a:xfrm>
      </p:grpSpPr>
      <p:sp>
        <p:nvSpPr>
          <p:cNvPr id="106" name="Google Shape;106;p20"/>
          <p:cNvSpPr txBox="1"/>
          <p:nvPr>
            <p:ph type="title"/>
          </p:nvPr>
        </p:nvSpPr>
        <p:spPr>
          <a:xfrm>
            <a:off x="893700" y="205988"/>
            <a:ext cx="6462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07" name="Google Shape;107;p20"/>
          <p:cNvSpPr/>
          <p:nvPr/>
        </p:nvSpPr>
        <p:spPr>
          <a:xfrm>
            <a:off x="7356366" y="5066325"/>
            <a:ext cx="893700" cy="77318"/>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20"/>
          <p:cNvSpPr/>
          <p:nvPr/>
        </p:nvSpPr>
        <p:spPr>
          <a:xfrm>
            <a:off x="8250312" y="5066325"/>
            <a:ext cx="893700" cy="77318"/>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0"/>
          <p:cNvSpPr/>
          <p:nvPr/>
        </p:nvSpPr>
        <p:spPr>
          <a:xfrm>
            <a:off x="0" y="5066325"/>
            <a:ext cx="893700" cy="77318"/>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0"/>
          <p:cNvSpPr/>
          <p:nvPr/>
        </p:nvSpPr>
        <p:spPr>
          <a:xfrm>
            <a:off x="893710" y="5066325"/>
            <a:ext cx="6462600" cy="77318"/>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20"/>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0"/>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0"/>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0"/>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5" name="Shape 115"/>
        <p:cNvGrpSpPr/>
        <p:nvPr/>
      </p:nvGrpSpPr>
      <p:grpSpPr>
        <a:xfrm>
          <a:off x="0" y="0"/>
          <a:ext cx="0" cy="0"/>
          <a:chOff x="0" y="0"/>
          <a:chExt cx="0" cy="0"/>
        </a:xfrm>
      </p:grpSpPr>
      <p:sp>
        <p:nvSpPr>
          <p:cNvPr id="116" name="Google Shape;116;p21"/>
          <p:cNvSpPr txBox="1"/>
          <p:nvPr>
            <p:ph idx="1" type="body"/>
          </p:nvPr>
        </p:nvSpPr>
        <p:spPr>
          <a:xfrm>
            <a:off x="893700" y="4649963"/>
            <a:ext cx="6462600" cy="350693"/>
          </a:xfrm>
          <a:prstGeom prst="rect">
            <a:avLst/>
          </a:prstGeom>
        </p:spPr>
        <p:txBody>
          <a:bodyPr anchorCtr="0" anchor="b" bIns="91425" lIns="91425" spcFirstLastPara="1" rIns="91425" wrap="square" tIns="91425">
            <a:noAutofit/>
          </a:bodyPr>
          <a:lstStyle>
            <a:lvl1pPr indent="-228600" lvl="0" marL="457200">
              <a:spcBef>
                <a:spcPts val="360"/>
              </a:spcBef>
              <a:spcAft>
                <a:spcPts val="0"/>
              </a:spcAft>
              <a:buClr>
                <a:srgbClr val="2185C5"/>
              </a:buClr>
              <a:buSzPts val="1400"/>
              <a:buNone/>
              <a:defRPr sz="1400">
                <a:solidFill>
                  <a:srgbClr val="2185C5"/>
                </a:solidFill>
              </a:defRPr>
            </a:lvl1pPr>
          </a:lstStyle>
          <a:p/>
        </p:txBody>
      </p:sp>
      <p:sp>
        <p:nvSpPr>
          <p:cNvPr id="117" name="Google Shape;117;p21"/>
          <p:cNvSpPr/>
          <p:nvPr/>
        </p:nvSpPr>
        <p:spPr>
          <a:xfrm>
            <a:off x="7356366" y="5066325"/>
            <a:ext cx="893700" cy="77318"/>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1"/>
          <p:cNvSpPr/>
          <p:nvPr/>
        </p:nvSpPr>
        <p:spPr>
          <a:xfrm>
            <a:off x="8250312" y="5066325"/>
            <a:ext cx="893700" cy="77318"/>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1"/>
          <p:cNvSpPr/>
          <p:nvPr/>
        </p:nvSpPr>
        <p:spPr>
          <a:xfrm>
            <a:off x="0" y="5066325"/>
            <a:ext cx="893700" cy="77318"/>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1"/>
          <p:cNvSpPr/>
          <p:nvPr/>
        </p:nvSpPr>
        <p:spPr>
          <a:xfrm>
            <a:off x="893710" y="5066325"/>
            <a:ext cx="6462600" cy="77318"/>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1"/>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21"/>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1"/>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21"/>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5" name="Shape 125"/>
        <p:cNvGrpSpPr/>
        <p:nvPr/>
      </p:nvGrpSpPr>
      <p:grpSpPr>
        <a:xfrm>
          <a:off x="0" y="0"/>
          <a:ext cx="0" cy="0"/>
          <a:chOff x="0" y="0"/>
          <a:chExt cx="0" cy="0"/>
        </a:xfrm>
      </p:grpSpPr>
      <p:sp>
        <p:nvSpPr>
          <p:cNvPr id="126" name="Google Shape;126;p22"/>
          <p:cNvSpPr/>
          <p:nvPr/>
        </p:nvSpPr>
        <p:spPr>
          <a:xfrm>
            <a:off x="7356366" y="5066325"/>
            <a:ext cx="893700" cy="77318"/>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2"/>
          <p:cNvSpPr/>
          <p:nvPr/>
        </p:nvSpPr>
        <p:spPr>
          <a:xfrm>
            <a:off x="8250312" y="5066325"/>
            <a:ext cx="893700" cy="77318"/>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2"/>
          <p:cNvSpPr/>
          <p:nvPr/>
        </p:nvSpPr>
        <p:spPr>
          <a:xfrm>
            <a:off x="0" y="5066325"/>
            <a:ext cx="893700" cy="77318"/>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2"/>
          <p:cNvSpPr/>
          <p:nvPr/>
        </p:nvSpPr>
        <p:spPr>
          <a:xfrm>
            <a:off x="893710" y="5066325"/>
            <a:ext cx="6462600" cy="77318"/>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2"/>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2"/>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2"/>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2"/>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color background">
  <p:cSld name="BLANK_1">
    <p:bg>
      <p:bgPr>
        <a:solidFill>
          <a:srgbClr val="981E32"/>
        </a:solidFill>
      </p:bgPr>
    </p:bg>
    <p:spTree>
      <p:nvGrpSpPr>
        <p:cNvPr id="134" name="Shape 134"/>
        <p:cNvGrpSpPr/>
        <p:nvPr/>
      </p:nvGrpSpPr>
      <p:grpSpPr>
        <a:xfrm>
          <a:off x="0" y="0"/>
          <a:ext cx="0" cy="0"/>
          <a:chOff x="0" y="0"/>
          <a:chExt cx="0" cy="0"/>
        </a:xfrm>
      </p:grpSpPr>
      <p:sp>
        <p:nvSpPr>
          <p:cNvPr id="135" name="Google Shape;135;p23"/>
          <p:cNvSpPr/>
          <p:nvPr/>
        </p:nvSpPr>
        <p:spPr>
          <a:xfrm>
            <a:off x="7356366" y="5066325"/>
            <a:ext cx="893700" cy="77318"/>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3"/>
          <p:cNvSpPr/>
          <p:nvPr/>
        </p:nvSpPr>
        <p:spPr>
          <a:xfrm>
            <a:off x="8250312" y="5066325"/>
            <a:ext cx="893700" cy="77318"/>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3"/>
          <p:cNvSpPr/>
          <p:nvPr/>
        </p:nvSpPr>
        <p:spPr>
          <a:xfrm>
            <a:off x="0" y="5066325"/>
            <a:ext cx="893700" cy="77318"/>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3"/>
          <p:cNvSpPr/>
          <p:nvPr/>
        </p:nvSpPr>
        <p:spPr>
          <a:xfrm>
            <a:off x="893710" y="5066325"/>
            <a:ext cx="6462600" cy="77318"/>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3"/>
          <p:cNvSpPr/>
          <p:nvPr/>
        </p:nvSpPr>
        <p:spPr>
          <a:xfrm>
            <a:off x="7356366" y="5066325"/>
            <a:ext cx="893700" cy="77318"/>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3"/>
          <p:cNvSpPr/>
          <p:nvPr/>
        </p:nvSpPr>
        <p:spPr>
          <a:xfrm>
            <a:off x="8250312" y="5066325"/>
            <a:ext cx="893700" cy="77318"/>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3"/>
          <p:cNvSpPr/>
          <p:nvPr/>
        </p:nvSpPr>
        <p:spPr>
          <a:xfrm>
            <a:off x="0" y="5066325"/>
            <a:ext cx="893700" cy="77318"/>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3"/>
          <p:cNvSpPr/>
          <p:nvPr/>
        </p:nvSpPr>
        <p:spPr>
          <a:xfrm>
            <a:off x="893710" y="5066325"/>
            <a:ext cx="6462600" cy="77318"/>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theme" Target="../theme/theme2.xml"/><Relationship Id="rId10" Type="http://schemas.openxmlformats.org/officeDocument/2006/relationships/slideLayout" Target="../slideLayouts/slideLayout2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893700" y="205988"/>
            <a:ext cx="6462600" cy="85725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SzPts val="3600"/>
              <a:buFont typeface="Raleway"/>
              <a:buNone/>
              <a:defRPr sz="3600">
                <a:latin typeface="Raleway"/>
                <a:ea typeface="Raleway"/>
                <a:cs typeface="Raleway"/>
                <a:sym typeface="Raleway"/>
              </a:defRPr>
            </a:lvl1pPr>
            <a:lvl2pPr lvl="1">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p:txBody>
      </p:sp>
      <p:sp>
        <p:nvSpPr>
          <p:cNvPr id="52" name="Google Shape;52;p13"/>
          <p:cNvSpPr txBox="1"/>
          <p:nvPr>
            <p:ph idx="1" type="body"/>
          </p:nvPr>
        </p:nvSpPr>
        <p:spPr>
          <a:xfrm>
            <a:off x="893700" y="1373588"/>
            <a:ext cx="6462600" cy="3552341"/>
          </a:xfrm>
          <a:prstGeom prst="rect">
            <a:avLst/>
          </a:prstGeom>
          <a:noFill/>
          <a:ln>
            <a:noFill/>
          </a:ln>
        </p:spPr>
        <p:txBody>
          <a:bodyPr anchorCtr="0" anchor="t" bIns="91425" lIns="91425" spcFirstLastPara="1" rIns="91425" wrap="square" tIns="91425">
            <a:noAutofit/>
          </a:bodyPr>
          <a:lstStyle>
            <a:lvl1pPr indent="-419100" lvl="0" marL="457200">
              <a:spcBef>
                <a:spcPts val="600"/>
              </a:spcBef>
              <a:spcAft>
                <a:spcPts val="0"/>
              </a:spcAft>
              <a:buSzPts val="3000"/>
              <a:buFont typeface="Lato"/>
              <a:buChar char="●"/>
              <a:defRPr sz="3000">
                <a:latin typeface="Lato"/>
                <a:ea typeface="Lato"/>
                <a:cs typeface="Lato"/>
                <a:sym typeface="Lato"/>
              </a:defRPr>
            </a:lvl1pPr>
            <a:lvl2pPr indent="-381000" lvl="1" marL="914400">
              <a:spcBef>
                <a:spcPts val="0"/>
              </a:spcBef>
              <a:spcAft>
                <a:spcPts val="0"/>
              </a:spcAft>
              <a:buSzPts val="2400"/>
              <a:buFont typeface="Lato"/>
              <a:buChar char="○"/>
              <a:defRPr sz="2400">
                <a:latin typeface="Lato"/>
                <a:ea typeface="Lato"/>
                <a:cs typeface="Lato"/>
                <a:sym typeface="Lato"/>
              </a:defRPr>
            </a:lvl2pPr>
            <a:lvl3pPr indent="-381000" lvl="2" marL="1371600">
              <a:spcBef>
                <a:spcPts val="0"/>
              </a:spcBef>
              <a:spcAft>
                <a:spcPts val="0"/>
              </a:spcAft>
              <a:buSzPts val="2400"/>
              <a:buFont typeface="Lato"/>
              <a:buChar char="■"/>
              <a:defRPr sz="2400">
                <a:latin typeface="Lato"/>
                <a:ea typeface="Lato"/>
                <a:cs typeface="Lato"/>
                <a:sym typeface="Lato"/>
              </a:defRPr>
            </a:lvl3pPr>
            <a:lvl4pPr indent="-342900" lvl="3" marL="1828800">
              <a:spcBef>
                <a:spcPts val="0"/>
              </a:spcBef>
              <a:spcAft>
                <a:spcPts val="0"/>
              </a:spcAft>
              <a:buSzPts val="1800"/>
              <a:buFont typeface="Lato"/>
              <a:buChar char="●"/>
              <a:defRPr sz="1800">
                <a:latin typeface="Lato"/>
                <a:ea typeface="Lato"/>
                <a:cs typeface="Lato"/>
                <a:sym typeface="Lato"/>
              </a:defRPr>
            </a:lvl4pPr>
            <a:lvl5pPr indent="-342900" lvl="4" marL="2286000">
              <a:spcBef>
                <a:spcPts val="0"/>
              </a:spcBef>
              <a:spcAft>
                <a:spcPts val="0"/>
              </a:spcAft>
              <a:buSzPts val="1800"/>
              <a:buFont typeface="Lato"/>
              <a:buChar char="○"/>
              <a:defRPr sz="1800">
                <a:latin typeface="Lato"/>
                <a:ea typeface="Lato"/>
                <a:cs typeface="Lato"/>
                <a:sym typeface="Lato"/>
              </a:defRPr>
            </a:lvl5pPr>
            <a:lvl6pPr indent="-342900" lvl="5" marL="2743200">
              <a:spcBef>
                <a:spcPts val="0"/>
              </a:spcBef>
              <a:spcAft>
                <a:spcPts val="0"/>
              </a:spcAft>
              <a:buSzPts val="1800"/>
              <a:buFont typeface="Lato"/>
              <a:buChar char="■"/>
              <a:defRPr sz="1800">
                <a:latin typeface="Lato"/>
                <a:ea typeface="Lato"/>
                <a:cs typeface="Lato"/>
                <a:sym typeface="Lato"/>
              </a:defRPr>
            </a:lvl6pPr>
            <a:lvl7pPr indent="-342900" lvl="6" marL="3200400">
              <a:spcBef>
                <a:spcPts val="0"/>
              </a:spcBef>
              <a:spcAft>
                <a:spcPts val="0"/>
              </a:spcAft>
              <a:buSzPts val="1800"/>
              <a:buFont typeface="Lato"/>
              <a:buChar char="●"/>
              <a:defRPr sz="1800">
                <a:latin typeface="Lato"/>
                <a:ea typeface="Lato"/>
                <a:cs typeface="Lato"/>
                <a:sym typeface="Lato"/>
              </a:defRPr>
            </a:lvl7pPr>
            <a:lvl8pPr indent="-342900" lvl="7" marL="3657600">
              <a:spcBef>
                <a:spcPts val="0"/>
              </a:spcBef>
              <a:spcAft>
                <a:spcPts val="0"/>
              </a:spcAft>
              <a:buSzPts val="1800"/>
              <a:buFont typeface="Lato"/>
              <a:buChar char="○"/>
              <a:defRPr sz="1800">
                <a:latin typeface="Lato"/>
                <a:ea typeface="Lato"/>
                <a:cs typeface="Lato"/>
                <a:sym typeface="Lato"/>
              </a:defRPr>
            </a:lvl8pPr>
            <a:lvl9pPr indent="-342900" lvl="8" marL="4114800">
              <a:spcBef>
                <a:spcPts val="0"/>
              </a:spcBef>
              <a:spcAft>
                <a:spcPts val="0"/>
              </a:spcAft>
              <a:buSzPts val="1800"/>
              <a:buFont typeface="Lato"/>
              <a:buChar char="■"/>
              <a:defRPr sz="1800">
                <a:latin typeface="Lato"/>
                <a:ea typeface="Lato"/>
                <a:cs typeface="Lato"/>
                <a:sym typeface="Lato"/>
              </a:defRPr>
            </a:lvl9pPr>
          </a:lstStyle>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 Id="rId3" Type="http://schemas.openxmlformats.org/officeDocument/2006/relationships/hyperlink" Target="http://www.slidescarnival.com/" TargetMode="External"/><Relationship Id="rId4" Type="http://schemas.openxmlformats.org/officeDocument/2006/relationships/hyperlink" Target="http://www.webalys.com/minicons" TargetMode="External"/><Relationship Id="rId5" Type="http://schemas.openxmlformats.org/officeDocument/2006/relationships/hyperlink" Target="http://creativecommons.org/licenses/by/4.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4"/>
          <p:cNvSpPr txBox="1"/>
          <p:nvPr>
            <p:ph type="ctrTitle"/>
          </p:nvPr>
        </p:nvSpPr>
        <p:spPr>
          <a:xfrm>
            <a:off x="721425" y="2838925"/>
            <a:ext cx="8213100" cy="115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Digital Return</a:t>
            </a:r>
            <a:endParaRPr/>
          </a:p>
          <a:p>
            <a:pPr indent="0" lvl="0" marL="0" rtl="0" algn="l">
              <a:spcBef>
                <a:spcPts val="0"/>
              </a:spcBef>
              <a:spcAft>
                <a:spcPts val="0"/>
              </a:spcAft>
              <a:buNone/>
            </a:pPr>
            <a:r>
              <a:rPr lang="en" sz="3600"/>
              <a:t>Digital Stewardship Curriculum </a:t>
            </a:r>
            <a:endParaRPr sz="3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3"/>
          <p:cNvSpPr txBox="1"/>
          <p:nvPr>
            <p:ph type="title"/>
          </p:nvPr>
        </p:nvSpPr>
        <p:spPr>
          <a:xfrm>
            <a:off x="893700" y="206006"/>
            <a:ext cx="6462600" cy="1276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Digital Return Project Planning Worksheet</a:t>
            </a:r>
            <a:endParaRPr/>
          </a:p>
        </p:txBody>
      </p:sp>
      <p:sp>
        <p:nvSpPr>
          <p:cNvPr id="203" name="Google Shape;203;p33"/>
          <p:cNvSpPr txBox="1"/>
          <p:nvPr>
            <p:ph idx="1" type="body"/>
          </p:nvPr>
        </p:nvSpPr>
        <p:spPr>
          <a:xfrm>
            <a:off x="893700" y="1373600"/>
            <a:ext cx="7826100" cy="35523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Add known universities, libraries, archives, museums, etc. with your community’s cultural heritage materials. </a:t>
            </a:r>
            <a:endParaRPr/>
          </a:p>
          <a:p>
            <a:pPr indent="-381000" lvl="1" marL="914400" rtl="0" algn="l">
              <a:spcBef>
                <a:spcPts val="0"/>
              </a:spcBef>
              <a:spcAft>
                <a:spcPts val="0"/>
              </a:spcAft>
              <a:buSzPts val="2400"/>
              <a:buChar char="○"/>
            </a:pPr>
            <a:r>
              <a:rPr lang="en"/>
              <a:t>List people you know </a:t>
            </a:r>
            <a:endParaRPr/>
          </a:p>
          <a:p>
            <a:pPr indent="-381000" lvl="1" marL="914400" rtl="0" algn="l">
              <a:spcBef>
                <a:spcPts val="0"/>
              </a:spcBef>
              <a:spcAft>
                <a:spcPts val="0"/>
              </a:spcAft>
              <a:buSzPts val="2400"/>
              <a:buChar char="○"/>
            </a:pPr>
            <a:r>
              <a:rPr lang="en"/>
              <a:t>List collections or materials you know</a:t>
            </a:r>
            <a:endParaRPr/>
          </a:p>
          <a:p>
            <a:pPr indent="-419100" lvl="0" marL="457200" rtl="0" algn="l">
              <a:spcBef>
                <a:spcPts val="0"/>
              </a:spcBef>
              <a:spcAft>
                <a:spcPts val="0"/>
              </a:spcAft>
              <a:buSzPts val="3000"/>
              <a:buChar char="●"/>
            </a:pPr>
            <a:r>
              <a:rPr lang="en"/>
              <a:t>List repositories in your region or nationally that you would like to contact.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4"/>
          <p:cNvSpPr txBox="1"/>
          <p:nvPr>
            <p:ph type="title"/>
          </p:nvPr>
        </p:nvSpPr>
        <p:spPr>
          <a:xfrm>
            <a:off x="893700" y="205988"/>
            <a:ext cx="6462600" cy="85725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Credits</a:t>
            </a:r>
            <a:endParaRPr/>
          </a:p>
        </p:txBody>
      </p:sp>
      <p:sp>
        <p:nvSpPr>
          <p:cNvPr id="209" name="Google Shape;209;p34"/>
          <p:cNvSpPr txBox="1"/>
          <p:nvPr>
            <p:ph idx="1" type="body"/>
          </p:nvPr>
        </p:nvSpPr>
        <p:spPr>
          <a:xfrm>
            <a:off x="893700" y="1373587"/>
            <a:ext cx="7301700" cy="3552341"/>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600"/>
              </a:spcBef>
              <a:spcAft>
                <a:spcPts val="0"/>
              </a:spcAft>
              <a:buSzPts val="1800"/>
              <a:buChar char="●"/>
            </a:pPr>
            <a:r>
              <a:rPr lang="en" sz="1800"/>
              <a:t>Presentation template by </a:t>
            </a:r>
            <a:r>
              <a:rPr lang="en" sz="1800" u="sng">
                <a:hlinkClick r:id="rId3"/>
              </a:rPr>
              <a:t>SlidesCarnival</a:t>
            </a:r>
            <a:r>
              <a:rPr lang="en" sz="1800"/>
              <a:t>.</a:t>
            </a:r>
            <a:endParaRPr sz="1800"/>
          </a:p>
          <a:p>
            <a:pPr indent="-342900" lvl="0" marL="457200" rtl="0" algn="l">
              <a:lnSpc>
                <a:spcPct val="115000"/>
              </a:lnSpc>
              <a:spcBef>
                <a:spcPts val="0"/>
              </a:spcBef>
              <a:spcAft>
                <a:spcPts val="0"/>
              </a:spcAft>
              <a:buClr>
                <a:schemeClr val="dk1"/>
              </a:buClr>
              <a:buSzPts val="1800"/>
              <a:buChar char="●"/>
            </a:pPr>
            <a:r>
              <a:rPr lang="en" sz="1800" u="sng">
                <a:solidFill>
                  <a:schemeClr val="dk1"/>
                </a:solidFill>
                <a:hlinkClick r:id="rId4">
                  <a:extLst>
                    <a:ext uri="{A12FA001-AC4F-418D-AE19-62706E023703}">
                      <ahyp:hlinkClr val="tx"/>
                    </a:ext>
                  </a:extLst>
                </a:hlinkClick>
              </a:rPr>
              <a:t>Minicons</a:t>
            </a:r>
            <a:r>
              <a:rPr lang="en" sz="1800">
                <a:solidFill>
                  <a:schemeClr val="dk1"/>
                </a:solidFill>
              </a:rPr>
              <a:t> by Webalys</a:t>
            </a:r>
            <a:r>
              <a:rPr lang="en" sz="1800">
                <a:solidFill>
                  <a:srgbClr val="FF0000"/>
                </a:solidFill>
              </a:rPr>
              <a:t> </a:t>
            </a:r>
            <a:endParaRPr i="1" sz="1800">
              <a:solidFill>
                <a:srgbClr val="FF0000"/>
              </a:solidFill>
            </a:endParaRPr>
          </a:p>
          <a:p>
            <a:pPr indent="-342900" lvl="0" marL="457200" rtl="0" algn="l">
              <a:spcBef>
                <a:spcPts val="0"/>
              </a:spcBef>
              <a:spcAft>
                <a:spcPts val="0"/>
              </a:spcAft>
              <a:buSzPts val="1800"/>
              <a:buChar char="●"/>
            </a:pPr>
            <a:r>
              <a:rPr i="1" lang="en" sz="1800"/>
              <a:t>This template is free to use under </a:t>
            </a:r>
            <a:r>
              <a:rPr i="1" lang="en" sz="1800" u="sng">
                <a:hlinkClick r:id="rId5"/>
              </a:rPr>
              <a:t>Creative Commons Attribution license</a:t>
            </a:r>
            <a:r>
              <a:rPr i="1" lang="en" sz="1800"/>
              <a:t>.</a:t>
            </a:r>
            <a:endParaRPr sz="1800"/>
          </a:p>
          <a:p>
            <a:pPr indent="-342900" lvl="0" marL="457200" rtl="0" algn="l">
              <a:lnSpc>
                <a:spcPct val="115000"/>
              </a:lnSpc>
              <a:spcBef>
                <a:spcPts val="0"/>
              </a:spcBef>
              <a:spcAft>
                <a:spcPts val="0"/>
              </a:spcAft>
              <a:buSzPts val="1800"/>
              <a:buChar char="●"/>
            </a:pPr>
            <a:r>
              <a:rPr lang="en" sz="1800"/>
              <a:t>These slides contain changes to color scheme and content. </a:t>
            </a:r>
            <a:endParaRPr sz="1800"/>
          </a:p>
          <a:p>
            <a:pPr indent="0" lvl="0" marL="0" rtl="0" algn="l">
              <a:lnSpc>
                <a:spcPct val="115000"/>
              </a:lnSpc>
              <a:spcBef>
                <a:spcPts val="600"/>
              </a:spcBef>
              <a:spcAft>
                <a:spcPts val="0"/>
              </a:spcAft>
              <a:buNone/>
            </a:pPr>
            <a:r>
              <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5"/>
          <p:cNvSpPr txBox="1"/>
          <p:nvPr>
            <p:ph type="title"/>
          </p:nvPr>
        </p:nvSpPr>
        <p:spPr>
          <a:xfrm>
            <a:off x="893700" y="210669"/>
            <a:ext cx="6462600" cy="876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Us</a:t>
            </a:r>
            <a:r>
              <a:rPr lang="en"/>
              <a:t>ing this Resource</a:t>
            </a:r>
            <a:endParaRPr/>
          </a:p>
        </p:txBody>
      </p:sp>
      <p:sp>
        <p:nvSpPr>
          <p:cNvPr id="215" name="Google Shape;215;p35"/>
          <p:cNvSpPr txBox="1"/>
          <p:nvPr>
            <p:ph idx="1" type="body"/>
          </p:nvPr>
        </p:nvSpPr>
        <p:spPr>
          <a:xfrm>
            <a:off x="893700" y="1164734"/>
            <a:ext cx="6462600" cy="3761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2000"/>
              <a:t>The Digital Stewardship Curriculum is an Open Educational Resource created by the Center for Digital Scholarship and Curation. </a:t>
            </a:r>
            <a:endParaRPr sz="2000"/>
          </a:p>
          <a:p>
            <a:pPr indent="0" lvl="0" marL="0" rtl="0" algn="l">
              <a:spcBef>
                <a:spcPts val="600"/>
              </a:spcBef>
              <a:spcAft>
                <a:spcPts val="0"/>
              </a:spcAft>
              <a:buNone/>
            </a:pPr>
            <a:r>
              <a:t/>
            </a:r>
            <a:endParaRPr sz="2000"/>
          </a:p>
          <a:p>
            <a:pPr indent="0" lvl="0" marL="0" rtl="0" algn="l">
              <a:spcBef>
                <a:spcPts val="600"/>
              </a:spcBef>
              <a:spcAft>
                <a:spcPts val="0"/>
              </a:spcAft>
              <a:buNone/>
            </a:pPr>
            <a:r>
              <a:rPr lang="en" sz="2000"/>
              <a:t>All presentations and resources created by the CDSC are licensed under a Creative Commons Attribution-NonCommercial-ShareAlike 4.0 license (CC BY-NC-SA). Please share, reuse, and adapt the resources and provide attribution to the Center for Digital Scholarship and Curation, Washington State University.</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5"/>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is </a:t>
            </a:r>
            <a:r>
              <a:rPr lang="en"/>
              <a:t>“Digital Return”? </a:t>
            </a:r>
            <a:endParaRPr/>
          </a:p>
        </p:txBody>
      </p:sp>
      <p:sp>
        <p:nvSpPr>
          <p:cNvPr id="153" name="Google Shape;153;p25"/>
          <p:cNvSpPr txBox="1"/>
          <p:nvPr>
            <p:ph idx="1" type="body"/>
          </p:nvPr>
        </p:nvSpPr>
        <p:spPr>
          <a:xfrm>
            <a:off x="893700" y="1373600"/>
            <a:ext cx="7167900" cy="35523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The transfer of cultural heritage materials back to a community in a </a:t>
            </a:r>
            <a:r>
              <a:rPr b="1" lang="en"/>
              <a:t>digital form</a:t>
            </a:r>
            <a:endParaRPr b="1"/>
          </a:p>
          <a:p>
            <a:pPr indent="-419100" lvl="0" marL="457200" rtl="0" algn="l">
              <a:spcBef>
                <a:spcPts val="0"/>
              </a:spcBef>
              <a:spcAft>
                <a:spcPts val="0"/>
              </a:spcAft>
              <a:buSzPts val="3000"/>
              <a:buChar char="●"/>
            </a:pPr>
            <a:r>
              <a:rPr lang="en"/>
              <a:t>Sometimes called “digital repatriation” </a:t>
            </a:r>
            <a:endParaRPr/>
          </a:p>
          <a:p>
            <a:pPr indent="-381000" lvl="1" marL="914400" rtl="0" algn="l">
              <a:spcBef>
                <a:spcPts val="0"/>
              </a:spcBef>
              <a:spcAft>
                <a:spcPts val="0"/>
              </a:spcAft>
              <a:buSzPts val="2400"/>
              <a:buChar char="○"/>
            </a:pPr>
            <a:r>
              <a:rPr lang="en"/>
              <a:t>Links to NAGPRA</a:t>
            </a:r>
            <a:endParaRPr/>
          </a:p>
          <a:p>
            <a:pPr indent="-381000" lvl="1" marL="914400" rtl="0" algn="l">
              <a:spcBef>
                <a:spcPts val="0"/>
              </a:spcBef>
              <a:spcAft>
                <a:spcPts val="0"/>
              </a:spcAft>
              <a:buSzPts val="2400"/>
              <a:buChar char="○"/>
            </a:pPr>
            <a:r>
              <a:rPr lang="en"/>
              <a:t>Practice care around the term “repatriation”</a:t>
            </a:r>
            <a:endParaRPr/>
          </a:p>
          <a:p>
            <a:pPr indent="0" lvl="0" marL="0" rtl="0" algn="l">
              <a:spcBef>
                <a:spcPts val="60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0" st="0"/>
                                            </p:txEl>
                                          </p:spTgt>
                                        </p:tgtEl>
                                        <p:attrNameLst>
                                          <p:attrName>style.visibility</p:attrName>
                                        </p:attrNameLst>
                                      </p:cBhvr>
                                      <p:to>
                                        <p:strVal val="visible"/>
                                      </p:to>
                                    </p:set>
                                    <p:animEffect filter="fade" transition="in">
                                      <p:cBhvr>
                                        <p:cTn dur="1000"/>
                                        <p:tgtEl>
                                          <p:spTgt spid="15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 st="1"/>
                                            </p:txEl>
                                          </p:spTgt>
                                        </p:tgtEl>
                                        <p:attrNameLst>
                                          <p:attrName>style.visibility</p:attrName>
                                        </p:attrNameLst>
                                      </p:cBhvr>
                                      <p:to>
                                        <p:strVal val="visible"/>
                                      </p:to>
                                    </p:set>
                                    <p:animEffect filter="fade" transition="in">
                                      <p:cBhvr>
                                        <p:cTn dur="1000"/>
                                        <p:tgtEl>
                                          <p:spTgt spid="15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 st="2"/>
                                            </p:txEl>
                                          </p:spTgt>
                                        </p:tgtEl>
                                        <p:attrNameLst>
                                          <p:attrName>style.visibility</p:attrName>
                                        </p:attrNameLst>
                                      </p:cBhvr>
                                      <p:to>
                                        <p:strVal val="visible"/>
                                      </p:to>
                                    </p:set>
                                    <p:animEffect filter="fade" transition="in">
                                      <p:cBhvr>
                                        <p:cTn dur="1000"/>
                                        <p:tgtEl>
                                          <p:spTgt spid="15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3" st="3"/>
                                            </p:txEl>
                                          </p:spTgt>
                                        </p:tgtEl>
                                        <p:attrNameLst>
                                          <p:attrName>style.visibility</p:attrName>
                                        </p:attrNameLst>
                                      </p:cBhvr>
                                      <p:to>
                                        <p:strVal val="visible"/>
                                      </p:to>
                                    </p:set>
                                    <p:animEffect filter="fade" transition="in">
                                      <p:cBhvr>
                                        <p:cTn dur="1000"/>
                                        <p:tgtEl>
                                          <p:spTgt spid="15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4" st="4"/>
                                            </p:txEl>
                                          </p:spTgt>
                                        </p:tgtEl>
                                        <p:attrNameLst>
                                          <p:attrName>style.visibility</p:attrName>
                                        </p:attrNameLst>
                                      </p:cBhvr>
                                      <p:to>
                                        <p:strVal val="visible"/>
                                      </p:to>
                                    </p:set>
                                    <p:animEffect filter="fade" transition="in">
                                      <p:cBhvr>
                                        <p:cTn dur="1000"/>
                                        <p:tgtEl>
                                          <p:spTgt spid="15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6"/>
          <p:cNvSpPr txBox="1"/>
          <p:nvPr>
            <p:ph type="title"/>
          </p:nvPr>
        </p:nvSpPr>
        <p:spPr>
          <a:xfrm>
            <a:off x="893700" y="206000"/>
            <a:ext cx="79899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Digital Return in your Community</a:t>
            </a:r>
            <a:endParaRPr/>
          </a:p>
        </p:txBody>
      </p:sp>
      <p:sp>
        <p:nvSpPr>
          <p:cNvPr id="159" name="Google Shape;159;p26"/>
          <p:cNvSpPr txBox="1"/>
          <p:nvPr>
            <p:ph idx="1" type="body"/>
          </p:nvPr>
        </p:nvSpPr>
        <p:spPr>
          <a:xfrm>
            <a:off x="893700" y="1248300"/>
            <a:ext cx="6462600" cy="36777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Knowledge sharing</a:t>
            </a:r>
            <a:endParaRPr/>
          </a:p>
          <a:p>
            <a:pPr indent="-381000" lvl="1" marL="914400" rtl="0" algn="l">
              <a:spcBef>
                <a:spcPts val="0"/>
              </a:spcBef>
              <a:spcAft>
                <a:spcPts val="0"/>
              </a:spcAft>
              <a:buSzPts val="2400"/>
              <a:buChar char="○"/>
            </a:pPr>
            <a:r>
              <a:rPr lang="en"/>
              <a:t>Intergenerational, regional...</a:t>
            </a:r>
            <a:endParaRPr/>
          </a:p>
          <a:p>
            <a:pPr indent="-419100" lvl="0" marL="457200" rtl="0" algn="l">
              <a:spcBef>
                <a:spcPts val="0"/>
              </a:spcBef>
              <a:spcAft>
                <a:spcPts val="0"/>
              </a:spcAft>
              <a:buSzPts val="3000"/>
              <a:buChar char="●"/>
            </a:pPr>
            <a:r>
              <a:rPr lang="en"/>
              <a:t>Expanding use </a:t>
            </a:r>
            <a:endParaRPr/>
          </a:p>
          <a:p>
            <a:pPr indent="-381000" lvl="1" marL="914400" rtl="0" algn="l">
              <a:spcBef>
                <a:spcPts val="0"/>
              </a:spcBef>
              <a:spcAft>
                <a:spcPts val="0"/>
              </a:spcAft>
              <a:buSzPts val="2400"/>
              <a:buChar char="○"/>
            </a:pPr>
            <a:r>
              <a:rPr lang="en"/>
              <a:t>Digital materials can be more accessible</a:t>
            </a:r>
            <a:endParaRPr/>
          </a:p>
          <a:p>
            <a:pPr indent="-419100" lvl="0" marL="457200" rtl="0" algn="l">
              <a:spcBef>
                <a:spcPts val="0"/>
              </a:spcBef>
              <a:spcAft>
                <a:spcPts val="0"/>
              </a:spcAft>
              <a:buSzPts val="3000"/>
              <a:buChar char="●"/>
            </a:pPr>
            <a:r>
              <a:rPr lang="en"/>
              <a:t>Building partnerships with other depts/units</a:t>
            </a:r>
            <a:endParaRPr/>
          </a:p>
          <a:p>
            <a:pPr indent="-381000" lvl="1" marL="914400" rtl="0" algn="l">
              <a:spcBef>
                <a:spcPts val="0"/>
              </a:spcBef>
              <a:spcAft>
                <a:spcPts val="0"/>
              </a:spcAft>
              <a:buSzPts val="2400"/>
              <a:buChar char="○"/>
            </a:pPr>
            <a:r>
              <a:rPr lang="en"/>
              <a:t>Creating curriculum, language materials, summer programs etc</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7"/>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Digital return: planning ahead</a:t>
            </a:r>
            <a:endParaRPr/>
          </a:p>
        </p:txBody>
      </p:sp>
      <p:sp>
        <p:nvSpPr>
          <p:cNvPr id="165" name="Google Shape;165;p27"/>
          <p:cNvSpPr txBox="1"/>
          <p:nvPr>
            <p:ph idx="1" type="body"/>
          </p:nvPr>
        </p:nvSpPr>
        <p:spPr>
          <a:xfrm>
            <a:off x="457200" y="1210550"/>
            <a:ext cx="8229600" cy="37152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C</a:t>
            </a:r>
            <a:r>
              <a:rPr lang="en"/>
              <a:t>irculation of materials</a:t>
            </a:r>
            <a:endParaRPr/>
          </a:p>
          <a:p>
            <a:pPr indent="-381000" lvl="1" marL="914400" rtl="0" algn="l">
              <a:spcBef>
                <a:spcPts val="0"/>
              </a:spcBef>
              <a:spcAft>
                <a:spcPts val="0"/>
              </a:spcAft>
              <a:buSzPts val="2400"/>
              <a:buChar char="○"/>
            </a:pPr>
            <a:r>
              <a:rPr lang="en"/>
              <a:t>How and for/to whom?</a:t>
            </a:r>
            <a:endParaRPr/>
          </a:p>
          <a:p>
            <a:pPr indent="-419100" lvl="0" marL="457200" rtl="0" algn="l">
              <a:spcBef>
                <a:spcPts val="0"/>
              </a:spcBef>
              <a:spcAft>
                <a:spcPts val="0"/>
              </a:spcAft>
              <a:buSzPts val="3000"/>
              <a:buChar char="●"/>
            </a:pPr>
            <a:r>
              <a:rPr lang="en"/>
              <a:t>Copies (and more copies)</a:t>
            </a:r>
            <a:endParaRPr/>
          </a:p>
          <a:p>
            <a:pPr indent="-381000" lvl="1" marL="914400" rtl="0" algn="l">
              <a:spcBef>
                <a:spcPts val="0"/>
              </a:spcBef>
              <a:spcAft>
                <a:spcPts val="0"/>
              </a:spcAft>
              <a:buSzPts val="2400"/>
              <a:buChar char="○"/>
            </a:pPr>
            <a:r>
              <a:rPr lang="en"/>
              <a:t>Who has additional copies?</a:t>
            </a:r>
            <a:endParaRPr/>
          </a:p>
          <a:p>
            <a:pPr indent="-419100" lvl="0" marL="457200" rtl="0" algn="l">
              <a:spcBef>
                <a:spcPts val="0"/>
              </a:spcBef>
              <a:spcAft>
                <a:spcPts val="0"/>
              </a:spcAft>
              <a:buSzPts val="3000"/>
              <a:buChar char="●"/>
            </a:pPr>
            <a:r>
              <a:rPr lang="en"/>
              <a:t>What is the legal status?</a:t>
            </a:r>
            <a:endParaRPr/>
          </a:p>
          <a:p>
            <a:pPr indent="-419100" lvl="0" marL="457200" rtl="0" algn="l">
              <a:spcBef>
                <a:spcPts val="0"/>
              </a:spcBef>
              <a:spcAft>
                <a:spcPts val="0"/>
              </a:spcAft>
              <a:buSzPts val="3000"/>
              <a:buChar char="●"/>
            </a:pPr>
            <a:r>
              <a:rPr lang="en"/>
              <a:t>Where is the metadata?</a:t>
            </a:r>
            <a:endParaRPr/>
          </a:p>
          <a:p>
            <a:pPr indent="-381000" lvl="1" marL="914400" rtl="0" algn="l">
              <a:spcBef>
                <a:spcPts val="0"/>
              </a:spcBef>
              <a:spcAft>
                <a:spcPts val="0"/>
              </a:spcAft>
              <a:buSzPts val="2400"/>
              <a:buChar char="○"/>
            </a:pPr>
            <a:r>
              <a:rPr lang="en"/>
              <a:t>What metadata can you add?</a:t>
            </a:r>
            <a:endParaRPr/>
          </a:p>
          <a:p>
            <a:pPr indent="-381000" lvl="1" marL="914400" rtl="0" algn="l">
              <a:spcBef>
                <a:spcPts val="0"/>
              </a:spcBef>
              <a:spcAft>
                <a:spcPts val="0"/>
              </a:spcAft>
              <a:buSzPts val="2400"/>
              <a:buChar char="○"/>
            </a:pPr>
            <a:r>
              <a:rPr lang="en"/>
              <a:t>Does everyone have access?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0" st="0"/>
                                            </p:txEl>
                                          </p:spTgt>
                                        </p:tgtEl>
                                        <p:attrNameLst>
                                          <p:attrName>style.visibility</p:attrName>
                                        </p:attrNameLst>
                                      </p:cBhvr>
                                      <p:to>
                                        <p:strVal val="visible"/>
                                      </p:to>
                                    </p:set>
                                    <p:animEffect filter="fade" transition="in">
                                      <p:cBhvr>
                                        <p:cTn dur="1000"/>
                                        <p:tgtEl>
                                          <p:spTgt spid="16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1" st="1"/>
                                            </p:txEl>
                                          </p:spTgt>
                                        </p:tgtEl>
                                        <p:attrNameLst>
                                          <p:attrName>style.visibility</p:attrName>
                                        </p:attrNameLst>
                                      </p:cBhvr>
                                      <p:to>
                                        <p:strVal val="visible"/>
                                      </p:to>
                                    </p:set>
                                    <p:animEffect filter="fade" transition="in">
                                      <p:cBhvr>
                                        <p:cTn dur="1000"/>
                                        <p:tgtEl>
                                          <p:spTgt spid="16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2" st="2"/>
                                            </p:txEl>
                                          </p:spTgt>
                                        </p:tgtEl>
                                        <p:attrNameLst>
                                          <p:attrName>style.visibility</p:attrName>
                                        </p:attrNameLst>
                                      </p:cBhvr>
                                      <p:to>
                                        <p:strVal val="visible"/>
                                      </p:to>
                                    </p:set>
                                    <p:animEffect filter="fade" transition="in">
                                      <p:cBhvr>
                                        <p:cTn dur="1000"/>
                                        <p:tgtEl>
                                          <p:spTgt spid="16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3" st="3"/>
                                            </p:txEl>
                                          </p:spTgt>
                                        </p:tgtEl>
                                        <p:attrNameLst>
                                          <p:attrName>style.visibility</p:attrName>
                                        </p:attrNameLst>
                                      </p:cBhvr>
                                      <p:to>
                                        <p:strVal val="visible"/>
                                      </p:to>
                                    </p:set>
                                    <p:animEffect filter="fade" transition="in">
                                      <p:cBhvr>
                                        <p:cTn dur="1000"/>
                                        <p:tgtEl>
                                          <p:spTgt spid="16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4" st="4"/>
                                            </p:txEl>
                                          </p:spTgt>
                                        </p:tgtEl>
                                        <p:attrNameLst>
                                          <p:attrName>style.visibility</p:attrName>
                                        </p:attrNameLst>
                                      </p:cBhvr>
                                      <p:to>
                                        <p:strVal val="visible"/>
                                      </p:to>
                                    </p:set>
                                    <p:animEffect filter="fade" transition="in">
                                      <p:cBhvr>
                                        <p:cTn dur="1000"/>
                                        <p:tgtEl>
                                          <p:spTgt spid="16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5" st="5"/>
                                            </p:txEl>
                                          </p:spTgt>
                                        </p:tgtEl>
                                        <p:attrNameLst>
                                          <p:attrName>style.visibility</p:attrName>
                                        </p:attrNameLst>
                                      </p:cBhvr>
                                      <p:to>
                                        <p:strVal val="visible"/>
                                      </p:to>
                                    </p:set>
                                    <p:animEffect filter="fade" transition="in">
                                      <p:cBhvr>
                                        <p:cTn dur="1000"/>
                                        <p:tgtEl>
                                          <p:spTgt spid="16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6" st="6"/>
                                            </p:txEl>
                                          </p:spTgt>
                                        </p:tgtEl>
                                        <p:attrNameLst>
                                          <p:attrName>style.visibility</p:attrName>
                                        </p:attrNameLst>
                                      </p:cBhvr>
                                      <p:to>
                                        <p:strVal val="visible"/>
                                      </p:to>
                                    </p:set>
                                    <p:animEffect filter="fade" transition="in">
                                      <p:cBhvr>
                                        <p:cTn dur="1000"/>
                                        <p:tgtEl>
                                          <p:spTgt spid="16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7" st="7"/>
                                            </p:txEl>
                                          </p:spTgt>
                                        </p:tgtEl>
                                        <p:attrNameLst>
                                          <p:attrName>style.visibility</p:attrName>
                                        </p:attrNameLst>
                                      </p:cBhvr>
                                      <p:to>
                                        <p:strVal val="visible"/>
                                      </p:to>
                                    </p:set>
                                    <p:animEffect filter="fade" transition="in">
                                      <p:cBhvr>
                                        <p:cTn dur="1000"/>
                                        <p:tgtEl>
                                          <p:spTgt spid="165">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8"/>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Digital Return in your Policies</a:t>
            </a:r>
            <a:endParaRPr/>
          </a:p>
        </p:txBody>
      </p:sp>
      <p:sp>
        <p:nvSpPr>
          <p:cNvPr id="171" name="Google Shape;171;p28"/>
          <p:cNvSpPr txBox="1"/>
          <p:nvPr>
            <p:ph idx="1" type="body"/>
          </p:nvPr>
        </p:nvSpPr>
        <p:spPr>
          <a:xfrm>
            <a:off x="457200" y="1192175"/>
            <a:ext cx="8229600" cy="39516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Within your Strategic Goals for Digitization</a:t>
            </a:r>
            <a:endParaRPr/>
          </a:p>
          <a:p>
            <a:pPr indent="-381000" lvl="1" marL="914400" rtl="0" algn="l">
              <a:spcBef>
                <a:spcPts val="0"/>
              </a:spcBef>
              <a:spcAft>
                <a:spcPts val="0"/>
              </a:spcAft>
              <a:buSzPts val="2400"/>
              <a:buChar char="○"/>
            </a:pPr>
            <a:r>
              <a:rPr lang="en"/>
              <a:t>Collaborations you want with other institutions</a:t>
            </a:r>
            <a:endParaRPr/>
          </a:p>
          <a:p>
            <a:pPr indent="-381000" lvl="1" marL="914400" rtl="0" algn="l">
              <a:spcBef>
                <a:spcPts val="0"/>
              </a:spcBef>
              <a:spcAft>
                <a:spcPts val="0"/>
              </a:spcAft>
              <a:buSzPts val="2400"/>
              <a:buChar char="○"/>
            </a:pPr>
            <a:r>
              <a:rPr lang="en"/>
              <a:t>Goals for use of materials</a:t>
            </a:r>
            <a:endParaRPr/>
          </a:p>
          <a:p>
            <a:pPr indent="-381000" lvl="2" marL="1371600" rtl="0" algn="l">
              <a:spcBef>
                <a:spcPts val="0"/>
              </a:spcBef>
              <a:spcAft>
                <a:spcPts val="0"/>
              </a:spcAft>
              <a:buSzPts val="2400"/>
              <a:buChar char="■"/>
            </a:pPr>
            <a:r>
              <a:rPr lang="en"/>
              <a:t>Priorities for returned collections </a:t>
            </a:r>
            <a:endParaRPr/>
          </a:p>
          <a:p>
            <a:pPr indent="-419100" lvl="0" marL="457200" rtl="0" algn="l">
              <a:spcBef>
                <a:spcPts val="0"/>
              </a:spcBef>
              <a:spcAft>
                <a:spcPts val="0"/>
              </a:spcAft>
              <a:buSzPts val="3000"/>
              <a:buChar char="●"/>
            </a:pPr>
            <a:r>
              <a:rPr lang="en"/>
              <a:t>Digitization Policy</a:t>
            </a:r>
            <a:endParaRPr/>
          </a:p>
          <a:p>
            <a:pPr indent="-381000" lvl="1" marL="914400" rtl="0" algn="l">
              <a:spcBef>
                <a:spcPts val="0"/>
              </a:spcBef>
              <a:spcAft>
                <a:spcPts val="0"/>
              </a:spcAft>
              <a:buSzPts val="2400"/>
              <a:buChar char="○"/>
            </a:pPr>
            <a:r>
              <a:rPr lang="en"/>
              <a:t>What digital materials do you accept?</a:t>
            </a:r>
            <a:endParaRPr/>
          </a:p>
          <a:p>
            <a:pPr indent="-381000" lvl="2" marL="1371600" rtl="0" algn="l">
              <a:spcBef>
                <a:spcPts val="0"/>
              </a:spcBef>
              <a:spcAft>
                <a:spcPts val="0"/>
              </a:spcAft>
              <a:buSzPts val="2400"/>
              <a:buChar char="■"/>
            </a:pPr>
            <a:r>
              <a:rPr lang="en"/>
              <a:t>What </a:t>
            </a:r>
            <a:r>
              <a:rPr b="1" lang="en"/>
              <a:t>terms</a:t>
            </a:r>
            <a:r>
              <a:rPr lang="en"/>
              <a:t> for return (legal, social etc)</a:t>
            </a:r>
            <a:endParaRPr/>
          </a:p>
          <a:p>
            <a:pPr indent="-381000" lvl="1" marL="914400" rtl="0" algn="l">
              <a:spcBef>
                <a:spcPts val="0"/>
              </a:spcBef>
              <a:spcAft>
                <a:spcPts val="0"/>
              </a:spcAft>
              <a:buSzPts val="2400"/>
              <a:buChar char="○"/>
            </a:pPr>
            <a:r>
              <a:rPr lang="en"/>
              <a:t>Who makes the decisions to initiate digital return </a:t>
            </a:r>
            <a:endParaRPr/>
          </a:p>
          <a:p>
            <a:pPr indent="-381000" lvl="2" marL="1371600" rtl="0" algn="l">
              <a:spcBef>
                <a:spcPts val="0"/>
              </a:spcBef>
              <a:spcAft>
                <a:spcPts val="0"/>
              </a:spcAft>
              <a:buSzPts val="2400"/>
              <a:buChar char="■"/>
            </a:pPr>
            <a:r>
              <a:rPr lang="en"/>
              <a:t>Tribal council your department? ...</a:t>
            </a:r>
            <a:endParaRPr/>
          </a:p>
          <a:p>
            <a:pPr indent="0" lvl="0" marL="457200" rtl="0" algn="l">
              <a:spcBef>
                <a:spcPts val="60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0" st="0"/>
                                            </p:txEl>
                                          </p:spTgt>
                                        </p:tgtEl>
                                        <p:attrNameLst>
                                          <p:attrName>style.visibility</p:attrName>
                                        </p:attrNameLst>
                                      </p:cBhvr>
                                      <p:to>
                                        <p:strVal val="visible"/>
                                      </p:to>
                                    </p:set>
                                    <p:animEffect filter="fade" transition="in">
                                      <p:cBhvr>
                                        <p:cTn dur="1000"/>
                                        <p:tgtEl>
                                          <p:spTgt spid="17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1" st="1"/>
                                            </p:txEl>
                                          </p:spTgt>
                                        </p:tgtEl>
                                        <p:attrNameLst>
                                          <p:attrName>style.visibility</p:attrName>
                                        </p:attrNameLst>
                                      </p:cBhvr>
                                      <p:to>
                                        <p:strVal val="visible"/>
                                      </p:to>
                                    </p:set>
                                    <p:animEffect filter="fade" transition="in">
                                      <p:cBhvr>
                                        <p:cTn dur="1000"/>
                                        <p:tgtEl>
                                          <p:spTgt spid="17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2" st="2"/>
                                            </p:txEl>
                                          </p:spTgt>
                                        </p:tgtEl>
                                        <p:attrNameLst>
                                          <p:attrName>style.visibility</p:attrName>
                                        </p:attrNameLst>
                                      </p:cBhvr>
                                      <p:to>
                                        <p:strVal val="visible"/>
                                      </p:to>
                                    </p:set>
                                    <p:animEffect filter="fade" transition="in">
                                      <p:cBhvr>
                                        <p:cTn dur="1000"/>
                                        <p:tgtEl>
                                          <p:spTgt spid="17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3" st="3"/>
                                            </p:txEl>
                                          </p:spTgt>
                                        </p:tgtEl>
                                        <p:attrNameLst>
                                          <p:attrName>style.visibility</p:attrName>
                                        </p:attrNameLst>
                                      </p:cBhvr>
                                      <p:to>
                                        <p:strVal val="visible"/>
                                      </p:to>
                                    </p:set>
                                    <p:animEffect filter="fade" transition="in">
                                      <p:cBhvr>
                                        <p:cTn dur="1000"/>
                                        <p:tgtEl>
                                          <p:spTgt spid="17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4" st="4"/>
                                            </p:txEl>
                                          </p:spTgt>
                                        </p:tgtEl>
                                        <p:attrNameLst>
                                          <p:attrName>style.visibility</p:attrName>
                                        </p:attrNameLst>
                                      </p:cBhvr>
                                      <p:to>
                                        <p:strVal val="visible"/>
                                      </p:to>
                                    </p:set>
                                    <p:animEffect filter="fade" transition="in">
                                      <p:cBhvr>
                                        <p:cTn dur="1000"/>
                                        <p:tgtEl>
                                          <p:spTgt spid="17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5" st="5"/>
                                            </p:txEl>
                                          </p:spTgt>
                                        </p:tgtEl>
                                        <p:attrNameLst>
                                          <p:attrName>style.visibility</p:attrName>
                                        </p:attrNameLst>
                                      </p:cBhvr>
                                      <p:to>
                                        <p:strVal val="visible"/>
                                      </p:to>
                                    </p:set>
                                    <p:animEffect filter="fade" transition="in">
                                      <p:cBhvr>
                                        <p:cTn dur="1000"/>
                                        <p:tgtEl>
                                          <p:spTgt spid="17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6" st="6"/>
                                            </p:txEl>
                                          </p:spTgt>
                                        </p:tgtEl>
                                        <p:attrNameLst>
                                          <p:attrName>style.visibility</p:attrName>
                                        </p:attrNameLst>
                                      </p:cBhvr>
                                      <p:to>
                                        <p:strVal val="visible"/>
                                      </p:to>
                                    </p:set>
                                    <p:animEffect filter="fade" transition="in">
                                      <p:cBhvr>
                                        <p:cTn dur="1000"/>
                                        <p:tgtEl>
                                          <p:spTgt spid="17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7" st="7"/>
                                            </p:txEl>
                                          </p:spTgt>
                                        </p:tgtEl>
                                        <p:attrNameLst>
                                          <p:attrName>style.visibility</p:attrName>
                                        </p:attrNameLst>
                                      </p:cBhvr>
                                      <p:to>
                                        <p:strVal val="visible"/>
                                      </p:to>
                                    </p:set>
                                    <p:animEffect filter="fade" transition="in">
                                      <p:cBhvr>
                                        <p:cTn dur="1000"/>
                                        <p:tgtEl>
                                          <p:spTgt spid="17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8" st="8"/>
                                            </p:txEl>
                                          </p:spTgt>
                                        </p:tgtEl>
                                        <p:attrNameLst>
                                          <p:attrName>style.visibility</p:attrName>
                                        </p:attrNameLst>
                                      </p:cBhvr>
                                      <p:to>
                                        <p:strVal val="visible"/>
                                      </p:to>
                                    </p:set>
                                    <p:animEffect filter="fade" transition="in">
                                      <p:cBhvr>
                                        <p:cTn dur="1000"/>
                                        <p:tgtEl>
                                          <p:spTgt spid="171">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9" st="9"/>
                                            </p:txEl>
                                          </p:spTgt>
                                        </p:tgtEl>
                                        <p:attrNameLst>
                                          <p:attrName>style.visibility</p:attrName>
                                        </p:attrNameLst>
                                      </p:cBhvr>
                                      <p:to>
                                        <p:strVal val="visible"/>
                                      </p:to>
                                    </p:set>
                                    <p:animEffect filter="fade" transition="in">
                                      <p:cBhvr>
                                        <p:cTn dur="1000"/>
                                        <p:tgtEl>
                                          <p:spTgt spid="171">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9"/>
          <p:cNvSpPr txBox="1"/>
          <p:nvPr>
            <p:ph type="title"/>
          </p:nvPr>
        </p:nvSpPr>
        <p:spPr>
          <a:xfrm>
            <a:off x="893700" y="206000"/>
            <a:ext cx="5461500" cy="1294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Defining Steps in a Digital Return Project</a:t>
            </a:r>
            <a:endParaRPr/>
          </a:p>
        </p:txBody>
      </p:sp>
      <p:sp>
        <p:nvSpPr>
          <p:cNvPr id="177" name="Google Shape;177;p29"/>
          <p:cNvSpPr txBox="1"/>
          <p:nvPr>
            <p:ph idx="1" type="body"/>
          </p:nvPr>
        </p:nvSpPr>
        <p:spPr>
          <a:xfrm>
            <a:off x="457200" y="1551300"/>
            <a:ext cx="8229600" cy="35187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Working with institutions and individuals</a:t>
            </a:r>
            <a:endParaRPr/>
          </a:p>
          <a:p>
            <a:pPr indent="-381000" lvl="1" marL="914400" rtl="0" algn="l">
              <a:spcBef>
                <a:spcPts val="0"/>
              </a:spcBef>
              <a:spcAft>
                <a:spcPts val="0"/>
              </a:spcAft>
              <a:buSzPts val="2400"/>
              <a:buChar char="○"/>
            </a:pPr>
            <a:r>
              <a:rPr lang="en"/>
              <a:t>Define who</a:t>
            </a:r>
            <a:endParaRPr/>
          </a:p>
          <a:p>
            <a:pPr indent="-381000" lvl="1" marL="914400" rtl="0" algn="l">
              <a:spcBef>
                <a:spcPts val="0"/>
              </a:spcBef>
              <a:spcAft>
                <a:spcPts val="0"/>
              </a:spcAft>
              <a:buSzPts val="2400"/>
              <a:buChar char="○"/>
            </a:pPr>
            <a:r>
              <a:rPr lang="en"/>
              <a:t>MOU or MOA to guide </a:t>
            </a:r>
            <a:r>
              <a:rPr b="1" lang="en"/>
              <a:t>partnership</a:t>
            </a:r>
            <a:endParaRPr b="1"/>
          </a:p>
          <a:p>
            <a:pPr indent="-381000" lvl="2" marL="1371600" rtl="0" algn="l">
              <a:spcBef>
                <a:spcPts val="0"/>
              </a:spcBef>
              <a:spcAft>
                <a:spcPts val="0"/>
              </a:spcAft>
              <a:buSzPts val="2400"/>
              <a:buChar char="■"/>
            </a:pPr>
            <a:r>
              <a:rPr lang="en"/>
              <a:t>Not just “getting” digital files</a:t>
            </a:r>
            <a:endParaRPr/>
          </a:p>
          <a:p>
            <a:pPr indent="-419100" lvl="0" marL="457200" rtl="0" algn="l">
              <a:spcBef>
                <a:spcPts val="0"/>
              </a:spcBef>
              <a:spcAft>
                <a:spcPts val="0"/>
              </a:spcAft>
              <a:buSzPts val="3000"/>
              <a:buChar char="●"/>
            </a:pPr>
            <a:r>
              <a:rPr lang="en"/>
              <a:t>What legal work may need to be done?</a:t>
            </a:r>
            <a:endParaRPr/>
          </a:p>
          <a:p>
            <a:pPr indent="-381000" lvl="1" marL="914400" rtl="0" algn="l">
              <a:spcBef>
                <a:spcPts val="0"/>
              </a:spcBef>
              <a:spcAft>
                <a:spcPts val="0"/>
              </a:spcAft>
              <a:buSzPts val="2400"/>
              <a:buChar char="○"/>
            </a:pPr>
            <a:r>
              <a:rPr lang="en"/>
              <a:t>Who legally owns collection?</a:t>
            </a:r>
            <a:endParaRPr/>
          </a:p>
          <a:p>
            <a:pPr indent="-381000" lvl="1" marL="914400" rtl="0" algn="l">
              <a:spcBef>
                <a:spcPts val="0"/>
              </a:spcBef>
              <a:spcAft>
                <a:spcPts val="0"/>
              </a:spcAft>
              <a:buSzPts val="2400"/>
              <a:buChar char="○"/>
            </a:pPr>
            <a:r>
              <a:rPr lang="en"/>
              <a:t>Are there restrictions on reproductions?</a:t>
            </a:r>
            <a:endParaRPr/>
          </a:p>
          <a:p>
            <a:pPr indent="-419100" lvl="0" marL="457200" rtl="0" algn="l">
              <a:spcBef>
                <a:spcPts val="0"/>
              </a:spcBef>
              <a:spcAft>
                <a:spcPts val="0"/>
              </a:spcAft>
              <a:buSzPts val="3000"/>
              <a:buChar char="●"/>
            </a:pPr>
            <a:r>
              <a:rPr lang="en"/>
              <a:t>Will there be a cost?</a:t>
            </a:r>
            <a:endParaRPr/>
          </a:p>
          <a:p>
            <a:pPr indent="0" lvl="0" marL="0" rtl="0" algn="l">
              <a:spcBef>
                <a:spcPts val="600"/>
              </a:spcBef>
              <a:spcAft>
                <a:spcPts val="0"/>
              </a:spcAft>
              <a:buNone/>
            </a:pPr>
            <a:r>
              <a:t/>
            </a:r>
            <a:endParaRPr/>
          </a:p>
          <a:p>
            <a:pPr indent="0" lvl="0" marL="0" rtl="0" algn="l">
              <a:spcBef>
                <a:spcPts val="600"/>
              </a:spcBef>
              <a:spcAft>
                <a:spcPts val="0"/>
              </a:spcAft>
              <a:buNone/>
            </a:pPr>
            <a:r>
              <a:t/>
            </a:r>
            <a:endParaRPr/>
          </a:p>
          <a:p>
            <a:pPr indent="0" lvl="0" marL="0" rtl="0" algn="l">
              <a:spcBef>
                <a:spcPts val="600"/>
              </a:spcBef>
              <a:spcAft>
                <a:spcPts val="0"/>
              </a:spcAft>
              <a:buNone/>
            </a:pPr>
            <a:r>
              <a:t/>
            </a:r>
            <a:endParaRPr/>
          </a:p>
          <a:p>
            <a:pPr indent="0" lvl="0" marL="0" rtl="0" algn="l">
              <a:spcBef>
                <a:spcPts val="60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0" st="0"/>
                                            </p:txEl>
                                          </p:spTgt>
                                        </p:tgtEl>
                                        <p:attrNameLst>
                                          <p:attrName>style.visibility</p:attrName>
                                        </p:attrNameLst>
                                      </p:cBhvr>
                                      <p:to>
                                        <p:strVal val="visible"/>
                                      </p:to>
                                    </p:set>
                                    <p:animEffect filter="fade" transition="in">
                                      <p:cBhvr>
                                        <p:cTn dur="1000"/>
                                        <p:tgtEl>
                                          <p:spTgt spid="17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1" st="1"/>
                                            </p:txEl>
                                          </p:spTgt>
                                        </p:tgtEl>
                                        <p:attrNameLst>
                                          <p:attrName>style.visibility</p:attrName>
                                        </p:attrNameLst>
                                      </p:cBhvr>
                                      <p:to>
                                        <p:strVal val="visible"/>
                                      </p:to>
                                    </p:set>
                                    <p:animEffect filter="fade" transition="in">
                                      <p:cBhvr>
                                        <p:cTn dur="1000"/>
                                        <p:tgtEl>
                                          <p:spTgt spid="17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2" st="2"/>
                                            </p:txEl>
                                          </p:spTgt>
                                        </p:tgtEl>
                                        <p:attrNameLst>
                                          <p:attrName>style.visibility</p:attrName>
                                        </p:attrNameLst>
                                      </p:cBhvr>
                                      <p:to>
                                        <p:strVal val="visible"/>
                                      </p:to>
                                    </p:set>
                                    <p:animEffect filter="fade" transition="in">
                                      <p:cBhvr>
                                        <p:cTn dur="1000"/>
                                        <p:tgtEl>
                                          <p:spTgt spid="17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3" st="3"/>
                                            </p:txEl>
                                          </p:spTgt>
                                        </p:tgtEl>
                                        <p:attrNameLst>
                                          <p:attrName>style.visibility</p:attrName>
                                        </p:attrNameLst>
                                      </p:cBhvr>
                                      <p:to>
                                        <p:strVal val="visible"/>
                                      </p:to>
                                    </p:set>
                                    <p:animEffect filter="fade" transition="in">
                                      <p:cBhvr>
                                        <p:cTn dur="1000"/>
                                        <p:tgtEl>
                                          <p:spTgt spid="17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4" st="4"/>
                                            </p:txEl>
                                          </p:spTgt>
                                        </p:tgtEl>
                                        <p:attrNameLst>
                                          <p:attrName>style.visibility</p:attrName>
                                        </p:attrNameLst>
                                      </p:cBhvr>
                                      <p:to>
                                        <p:strVal val="visible"/>
                                      </p:to>
                                    </p:set>
                                    <p:animEffect filter="fade" transition="in">
                                      <p:cBhvr>
                                        <p:cTn dur="1000"/>
                                        <p:tgtEl>
                                          <p:spTgt spid="17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5" st="5"/>
                                            </p:txEl>
                                          </p:spTgt>
                                        </p:tgtEl>
                                        <p:attrNameLst>
                                          <p:attrName>style.visibility</p:attrName>
                                        </p:attrNameLst>
                                      </p:cBhvr>
                                      <p:to>
                                        <p:strVal val="visible"/>
                                      </p:to>
                                    </p:set>
                                    <p:animEffect filter="fade" transition="in">
                                      <p:cBhvr>
                                        <p:cTn dur="1000"/>
                                        <p:tgtEl>
                                          <p:spTgt spid="17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6" st="6"/>
                                            </p:txEl>
                                          </p:spTgt>
                                        </p:tgtEl>
                                        <p:attrNameLst>
                                          <p:attrName>style.visibility</p:attrName>
                                        </p:attrNameLst>
                                      </p:cBhvr>
                                      <p:to>
                                        <p:strVal val="visible"/>
                                      </p:to>
                                    </p:set>
                                    <p:animEffect filter="fade" transition="in">
                                      <p:cBhvr>
                                        <p:cTn dur="1000"/>
                                        <p:tgtEl>
                                          <p:spTgt spid="17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7" st="7"/>
                                            </p:txEl>
                                          </p:spTgt>
                                        </p:tgtEl>
                                        <p:attrNameLst>
                                          <p:attrName>style.visibility</p:attrName>
                                        </p:attrNameLst>
                                      </p:cBhvr>
                                      <p:to>
                                        <p:strVal val="visible"/>
                                      </p:to>
                                    </p:set>
                                    <p:animEffect filter="fade" transition="in">
                                      <p:cBhvr>
                                        <p:cTn dur="1000"/>
                                        <p:tgtEl>
                                          <p:spTgt spid="17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8" st="8"/>
                                            </p:txEl>
                                          </p:spTgt>
                                        </p:tgtEl>
                                        <p:attrNameLst>
                                          <p:attrName>style.visibility</p:attrName>
                                        </p:attrNameLst>
                                      </p:cBhvr>
                                      <p:to>
                                        <p:strVal val="visible"/>
                                      </p:to>
                                    </p:set>
                                    <p:animEffect filter="fade" transition="in">
                                      <p:cBhvr>
                                        <p:cTn dur="1000"/>
                                        <p:tgtEl>
                                          <p:spTgt spid="17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9" st="9"/>
                                            </p:txEl>
                                          </p:spTgt>
                                        </p:tgtEl>
                                        <p:attrNameLst>
                                          <p:attrName>style.visibility</p:attrName>
                                        </p:attrNameLst>
                                      </p:cBhvr>
                                      <p:to>
                                        <p:strVal val="visible"/>
                                      </p:to>
                                    </p:set>
                                    <p:animEffect filter="fade" transition="in">
                                      <p:cBhvr>
                                        <p:cTn dur="1000"/>
                                        <p:tgtEl>
                                          <p:spTgt spid="177">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10" st="10"/>
                                            </p:txEl>
                                          </p:spTgt>
                                        </p:tgtEl>
                                        <p:attrNameLst>
                                          <p:attrName>style.visibility</p:attrName>
                                        </p:attrNameLst>
                                      </p:cBhvr>
                                      <p:to>
                                        <p:strVal val="visible"/>
                                      </p:to>
                                    </p:set>
                                    <p:animEffect filter="fade" transition="in">
                                      <p:cBhvr>
                                        <p:cTn dur="1000"/>
                                        <p:tgtEl>
                                          <p:spTgt spid="177">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11" st="11"/>
                                            </p:txEl>
                                          </p:spTgt>
                                        </p:tgtEl>
                                        <p:attrNameLst>
                                          <p:attrName>style.visibility</p:attrName>
                                        </p:attrNameLst>
                                      </p:cBhvr>
                                      <p:to>
                                        <p:strVal val="visible"/>
                                      </p:to>
                                    </p:set>
                                    <p:animEffect filter="fade" transition="in">
                                      <p:cBhvr>
                                        <p:cTn dur="1000"/>
                                        <p:tgtEl>
                                          <p:spTgt spid="177">
                                            <p:txEl>
                                              <p:pRg end="11" st="1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0"/>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Partnerships and Agreements</a:t>
            </a:r>
            <a:endParaRPr/>
          </a:p>
        </p:txBody>
      </p:sp>
      <p:sp>
        <p:nvSpPr>
          <p:cNvPr id="183" name="Google Shape;183;p30"/>
          <p:cNvSpPr txBox="1"/>
          <p:nvPr>
            <p:ph idx="1" type="body"/>
          </p:nvPr>
        </p:nvSpPr>
        <p:spPr>
          <a:xfrm>
            <a:off x="893700" y="1373588"/>
            <a:ext cx="6462600" cy="35523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Building relationships</a:t>
            </a:r>
            <a:endParaRPr/>
          </a:p>
          <a:p>
            <a:pPr indent="-419100" lvl="0" marL="457200" rtl="0" algn="l">
              <a:spcBef>
                <a:spcPts val="0"/>
              </a:spcBef>
              <a:spcAft>
                <a:spcPts val="0"/>
              </a:spcAft>
              <a:buSzPts val="3000"/>
              <a:buChar char="●"/>
            </a:pPr>
            <a:r>
              <a:rPr lang="en"/>
              <a:t>Understanding collections/needs</a:t>
            </a:r>
            <a:endParaRPr/>
          </a:p>
          <a:p>
            <a:pPr indent="-419100" lvl="0" marL="457200" rtl="0" algn="l">
              <a:spcBef>
                <a:spcPts val="0"/>
              </a:spcBef>
              <a:spcAft>
                <a:spcPts val="0"/>
              </a:spcAft>
              <a:buSzPts val="3000"/>
              <a:buChar char="●"/>
            </a:pPr>
            <a:r>
              <a:rPr lang="en"/>
              <a:t>Formal Agreements</a:t>
            </a:r>
            <a:endParaRPr/>
          </a:p>
          <a:p>
            <a:pPr indent="-381000" lvl="1" marL="914400" rtl="0" algn="l">
              <a:spcBef>
                <a:spcPts val="0"/>
              </a:spcBef>
              <a:spcAft>
                <a:spcPts val="0"/>
              </a:spcAft>
              <a:buSzPts val="2400"/>
              <a:buChar char="○"/>
            </a:pPr>
            <a:r>
              <a:rPr lang="en"/>
              <a:t>Shared agreement</a:t>
            </a:r>
            <a:endParaRPr/>
          </a:p>
          <a:p>
            <a:pPr indent="-381000" lvl="1" marL="914400" rtl="0" algn="l">
              <a:spcBef>
                <a:spcPts val="0"/>
              </a:spcBef>
              <a:spcAft>
                <a:spcPts val="0"/>
              </a:spcAft>
              <a:buSzPts val="2400"/>
              <a:buChar char="○"/>
            </a:pPr>
            <a:r>
              <a:rPr lang="en"/>
              <a:t>Shared expectations</a:t>
            </a:r>
            <a:endParaRPr/>
          </a:p>
          <a:p>
            <a:pPr indent="-419100" lvl="0" marL="457200" rtl="0" algn="l">
              <a:spcBef>
                <a:spcPts val="0"/>
              </a:spcBef>
              <a:spcAft>
                <a:spcPts val="0"/>
              </a:spcAft>
              <a:buSzPts val="3000"/>
              <a:buChar char="●"/>
            </a:pPr>
            <a:r>
              <a:rPr lang="en"/>
              <a:t>Starting a project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1"/>
          <p:cNvSpPr txBox="1"/>
          <p:nvPr>
            <p:ph type="title"/>
          </p:nvPr>
        </p:nvSpPr>
        <p:spPr>
          <a:xfrm>
            <a:off x="893700" y="206000"/>
            <a:ext cx="6886200" cy="1305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Examples of Digital Return and Physical Repatriation </a:t>
            </a:r>
            <a:endParaRPr/>
          </a:p>
        </p:txBody>
      </p:sp>
      <p:sp>
        <p:nvSpPr>
          <p:cNvPr id="189" name="Google Shape;189;p31"/>
          <p:cNvSpPr txBox="1"/>
          <p:nvPr>
            <p:ph idx="1" type="body"/>
          </p:nvPr>
        </p:nvSpPr>
        <p:spPr>
          <a:xfrm>
            <a:off x="457200" y="1623100"/>
            <a:ext cx="8229600" cy="3520200"/>
          </a:xfrm>
          <a:prstGeom prst="rect">
            <a:avLst/>
          </a:prstGeom>
        </p:spPr>
        <p:txBody>
          <a:bodyPr anchorCtr="0" anchor="t" bIns="91425" lIns="91425" spcFirstLastPara="1" rIns="91425" wrap="square" tIns="91425">
            <a:noAutofit/>
          </a:bodyPr>
          <a:lstStyle/>
          <a:p>
            <a:pPr indent="-381000" lvl="0" marL="457200" rtl="0" algn="l">
              <a:spcBef>
                <a:spcPts val="600"/>
              </a:spcBef>
              <a:spcAft>
                <a:spcPts val="0"/>
              </a:spcAft>
              <a:buSzPts val="2400"/>
              <a:buChar char="●"/>
            </a:pPr>
            <a:r>
              <a:rPr lang="en" sz="2400"/>
              <a:t>Plateau Peoples’ Web Portal (regional)</a:t>
            </a:r>
            <a:endParaRPr sz="2400"/>
          </a:p>
          <a:p>
            <a:pPr indent="-381000" lvl="0" marL="457200" rtl="0" algn="l">
              <a:spcBef>
                <a:spcPts val="0"/>
              </a:spcBef>
              <a:spcAft>
                <a:spcPts val="0"/>
              </a:spcAft>
              <a:buSzPts val="2400"/>
              <a:buChar char="●"/>
            </a:pPr>
            <a:r>
              <a:rPr lang="en" sz="2400"/>
              <a:t>Dane Wajich: Dene-zaa Stories (scholars collection)</a:t>
            </a:r>
            <a:endParaRPr sz="2400"/>
          </a:p>
          <a:p>
            <a:pPr indent="-381000" lvl="0" marL="457200" rtl="0" algn="l">
              <a:spcBef>
                <a:spcPts val="0"/>
              </a:spcBef>
              <a:spcAft>
                <a:spcPts val="0"/>
              </a:spcAft>
              <a:buSzPts val="2400"/>
              <a:buChar char="●"/>
            </a:pPr>
            <a:r>
              <a:rPr lang="en" sz="2400"/>
              <a:t>Tlingit Dakl’aweidi clan and </a:t>
            </a:r>
            <a:r>
              <a:rPr lang="en" sz="2400"/>
              <a:t>Smithsonian 3D Digitization collaboration </a:t>
            </a:r>
            <a:endParaRPr sz="2400"/>
          </a:p>
          <a:p>
            <a:pPr indent="-381000" lvl="0" marL="457200" rtl="0" algn="l">
              <a:spcBef>
                <a:spcPts val="0"/>
              </a:spcBef>
              <a:spcAft>
                <a:spcPts val="0"/>
              </a:spcAft>
              <a:buSzPts val="2400"/>
              <a:buChar char="●"/>
            </a:pPr>
            <a:r>
              <a:rPr lang="en" sz="2400"/>
              <a:t>Passamaquoddy Nation projects</a:t>
            </a:r>
            <a:endParaRPr sz="2400"/>
          </a:p>
          <a:p>
            <a:pPr indent="-342900" lvl="1" marL="914400" rtl="0" algn="l">
              <a:spcBef>
                <a:spcPts val="0"/>
              </a:spcBef>
              <a:spcAft>
                <a:spcPts val="0"/>
              </a:spcAft>
              <a:buSzPts val="1800"/>
              <a:buChar char="○"/>
            </a:pPr>
            <a:r>
              <a:rPr lang="en" sz="1800"/>
              <a:t>Passamaquoddy Peoples' Knowledge Portal</a:t>
            </a:r>
            <a:endParaRPr sz="1800"/>
          </a:p>
          <a:p>
            <a:pPr indent="-342900" lvl="1" marL="914400" rtl="0" algn="l">
              <a:spcBef>
                <a:spcPts val="0"/>
              </a:spcBef>
              <a:spcAft>
                <a:spcPts val="0"/>
              </a:spcAft>
              <a:buSzPts val="1800"/>
              <a:buChar char="○"/>
            </a:pPr>
            <a:r>
              <a:rPr lang="en" sz="1800"/>
              <a:t>Ancestral Voices Project at the Library of Congress American Folklife Center </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2"/>
          <p:cNvSpPr txBox="1"/>
          <p:nvPr>
            <p:ph idx="1" type="body"/>
          </p:nvPr>
        </p:nvSpPr>
        <p:spPr>
          <a:xfrm>
            <a:off x="0" y="2251073"/>
            <a:ext cx="9144000" cy="11220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i="0" lang="en" sz="7200"/>
              <a:t>Discuss or Reflect</a:t>
            </a:r>
            <a:endParaRPr i="0" sz="7200"/>
          </a:p>
        </p:txBody>
      </p:sp>
      <p:sp>
        <p:nvSpPr>
          <p:cNvPr id="195" name="Google Shape;195;p32"/>
          <p:cNvSpPr/>
          <p:nvPr/>
        </p:nvSpPr>
        <p:spPr>
          <a:xfrm>
            <a:off x="4030925" y="1338037"/>
            <a:ext cx="1203300" cy="576205"/>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6" name="Google Shape;196;p32"/>
          <p:cNvPicPr preferRelativeResize="0"/>
          <p:nvPr/>
        </p:nvPicPr>
        <p:blipFill>
          <a:blip r:embed="rId3">
            <a:alphaModFix/>
          </a:blip>
          <a:stretch>
            <a:fillRect/>
          </a:stretch>
        </p:blipFill>
        <p:spPr>
          <a:xfrm>
            <a:off x="4050238" y="1244968"/>
            <a:ext cx="1043534" cy="1043515"/>
          </a:xfrm>
          <a:prstGeom prst="rect">
            <a:avLst/>
          </a:prstGeom>
          <a:noFill/>
          <a:ln>
            <a:noFill/>
          </a:ln>
        </p:spPr>
      </p:pic>
      <p:sp>
        <p:nvSpPr>
          <p:cNvPr id="197" name="Google Shape;197;p32"/>
          <p:cNvSpPr txBox="1"/>
          <p:nvPr>
            <p:ph idx="1" type="body"/>
          </p:nvPr>
        </p:nvSpPr>
        <p:spPr>
          <a:xfrm>
            <a:off x="504775" y="3709900"/>
            <a:ext cx="8498100" cy="819900"/>
          </a:xfrm>
          <a:prstGeom prst="rect">
            <a:avLst/>
          </a:prstGeom>
        </p:spPr>
        <p:txBody>
          <a:bodyPr anchorCtr="0" anchor="t" bIns="91425" lIns="91425" spcFirstLastPara="1" rIns="91425" wrap="square" tIns="91425">
            <a:noAutofit/>
          </a:bodyPr>
          <a:lstStyle/>
          <a:p>
            <a:pPr indent="-374650" lvl="0" marL="457200" rtl="0" algn="l">
              <a:spcBef>
                <a:spcPts val="600"/>
              </a:spcBef>
              <a:spcAft>
                <a:spcPts val="0"/>
              </a:spcAft>
              <a:buSzPts val="2300"/>
              <a:buChar char="●"/>
            </a:pPr>
            <a:r>
              <a:rPr i="0" lang="en" sz="2300"/>
              <a:t>What kinds of digital return projects are you involved with?</a:t>
            </a:r>
            <a:endParaRPr i="0" sz="2300"/>
          </a:p>
          <a:p>
            <a:pPr indent="-374650" lvl="0" marL="457200" rtl="0" algn="l">
              <a:spcBef>
                <a:spcPts val="0"/>
              </a:spcBef>
              <a:spcAft>
                <a:spcPts val="0"/>
              </a:spcAft>
              <a:buSzPts val="2300"/>
              <a:buChar char="●"/>
            </a:pPr>
            <a:r>
              <a:rPr i="0" lang="en" sz="2300"/>
              <a:t>Or, what digital return projects would you like to start?</a:t>
            </a:r>
            <a:endParaRPr i="0" sz="2300"/>
          </a:p>
          <a:p>
            <a:pPr indent="-374650" lvl="0" marL="457200" rtl="0" algn="l">
              <a:spcBef>
                <a:spcPts val="0"/>
              </a:spcBef>
              <a:spcAft>
                <a:spcPts val="0"/>
              </a:spcAft>
              <a:buSzPts val="2300"/>
              <a:buChar char="●"/>
            </a:pPr>
            <a:r>
              <a:rPr i="0" lang="en" sz="2300"/>
              <a:t>What questions do you need answered?</a:t>
            </a:r>
            <a:endParaRPr i="0" sz="23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