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0292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7.xml"/><Relationship Id="rId22" Type="http://schemas.openxmlformats.org/officeDocument/2006/relationships/font" Target="fonts/Lato-italic.fntdata"/><Relationship Id="rId10" Type="http://schemas.openxmlformats.org/officeDocument/2006/relationships/slide" Target="slides/slide6.xml"/><Relationship Id="rId21" Type="http://schemas.openxmlformats.org/officeDocument/2006/relationships/font" Target="fonts/La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" Target="slides/slide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2.xml"/><Relationship Id="rId18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0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0c535299_2_0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c0c53529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d4cd89f0e_0_0:notes"/>
          <p:cNvSpPr/>
          <p:nvPr>
            <p:ph idx="2" type="sldImg"/>
          </p:nvPr>
        </p:nvSpPr>
        <p:spPr>
          <a:xfrm>
            <a:off x="311899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d4cd89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931143af_0_33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c931143a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discussion and activity is something we do at the CDSC with large groups and with individual departments, to start </a:t>
            </a:r>
            <a:r>
              <a:rPr lang="en"/>
              <a:t>identifying</a:t>
            </a:r>
            <a:r>
              <a:rPr lang="en"/>
              <a:t> the REASONS for digitization.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 You can’t digitize EVERYTHING, or at least you can’t digitize everything at once. </a:t>
            </a:r>
            <a:endParaRPr sz="14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</a:t>
            </a:r>
            <a:r>
              <a:rPr lang="en"/>
              <a:t>tarting to discuss these ideas is very important for planning.  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17ce5859_0_211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17ce585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activity works best in a small group of 3-5 people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Take around 30 minutes to speak to each other and share your thoughts.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Someone should take the role of notetaker, and write down all ideas in a notebook, or on a whiteboard or large sheet of paper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DISCUSS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WHY digitize in your department?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LIST reasons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WHY seek digital materials from outside organizations?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LIST reasons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Then list for each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Opportunities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Challenges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931143af_0_0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c931143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Two lists - one for internal, one for external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If you are only focused on internal digitization or external files for now, you can center one or the other in your discussion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two topics work well to discuss side by side, but with separation as they may serve some different purposes and goals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Opportunities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are the positive impacts?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are your hopes?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are you current projects that can be expanded?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will it mean for your </a:t>
            </a:r>
            <a:r>
              <a:rPr lang="en">
                <a:solidFill>
                  <a:schemeClr val="dk1"/>
                </a:solidFill>
              </a:rPr>
              <a:t>community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Challenges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are your concerns?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steps might need to be taken first?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resources do you need first?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might impede projects?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activity can be done alone if necessary, but we find this specific idea generation works best through conversation and sharing.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Gather some other people who have insight into your community needs and priorities.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931143af_0_11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c931143a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possible, share with others, keep the conversation going.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in your own organization, you can add to the list you created in the first round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931143af_0_18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c931143a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FIRST step: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Greate digitization goals - recreate this conversation in your own departments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Priorities -- create selection criteria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NEXT: </a:t>
            </a:r>
            <a:r>
              <a:rPr lang="en">
                <a:solidFill>
                  <a:schemeClr val="dk1"/>
                </a:solidFill>
              </a:rPr>
              <a:t>examine Resources--make a list of what you have CURRENTLY, and what you would like to build in the future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c931143af_0_23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c931143a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Then, when you start narrowing down to SPECIFIC projects...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Define outcomes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will be produced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will be gained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Define benefits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WHO will benefit and how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931143af_0_28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931143a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These are other helpful resources and topics on the Sustainable Heritage Network Digital Stewardship Curriculum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Purpose statement first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Then, digitization policy (may take several weeks, months, or longer to fully draft)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May have multiple policies throughout different departments, or one overall policy for your institution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1425" y="2775847"/>
            <a:ext cx="5216700" cy="11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10" name="Google Shape;10;p2"/>
          <p:cNvSpPr/>
          <p:nvPr/>
        </p:nvSpPr>
        <p:spPr>
          <a:xfrm>
            <a:off x="5938246" y="2476870"/>
            <a:ext cx="7218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9861" y="2476870"/>
            <a:ext cx="7218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2476870"/>
            <a:ext cx="7218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21425" y="2476870"/>
            <a:ext cx="52167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rgbClr val="981E3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3904200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1548157"/>
            <a:ext cx="7772400" cy="11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2776941"/>
            <a:ext cx="77724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3047704" y="3904120"/>
            <a:ext cx="3047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096271" y="3904120"/>
            <a:ext cx="3047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" y="3904120"/>
            <a:ext cx="3047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710425" y="2113760"/>
            <a:ext cx="5723700" cy="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●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1155165"/>
            <a:ext cx="195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  <a:endParaRPr b="1" sz="9600">
              <a:solidFill>
                <a:srgbClr val="97ABBC"/>
              </a:solidFill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5723283" y="1564127"/>
            <a:ext cx="17103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434177" y="1564127"/>
            <a:ext cx="17103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1564127"/>
            <a:ext cx="17103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710425" y="1564127"/>
            <a:ext cx="17103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93625" y="1173480"/>
            <a:ext cx="3136800" cy="3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219456" y="1173480"/>
            <a:ext cx="3136800" cy="3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93700" y="1173480"/>
            <a:ext cx="2371200" cy="3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386404" y="1173480"/>
            <a:ext cx="2371200" cy="3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879107" y="1173480"/>
            <a:ext cx="2371200" cy="3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2" name="Google Shape;62;p8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" type="body"/>
          </p:nvPr>
        </p:nvSpPr>
        <p:spPr>
          <a:xfrm>
            <a:off x="893700" y="4546630"/>
            <a:ext cx="6462600" cy="34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72" name="Google Shape;72;p9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Font typeface="Lato"/>
              <a:buChar char="●"/>
              <a:defRPr sz="30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www.webalys.com/minicons" TargetMode="External"/><Relationship Id="rId5" Type="http://schemas.openxmlformats.org/officeDocument/2006/relationships/hyperlink" Target="http://creativecommons.org/licenses/by/4.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type="ctrTitle"/>
          </p:nvPr>
        </p:nvSpPr>
        <p:spPr>
          <a:xfrm>
            <a:off x="721425" y="2775850"/>
            <a:ext cx="7905000" cy="11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Why Digitize?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Digital Stewardship Curriculum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893700" y="1343063"/>
            <a:ext cx="7301700" cy="34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Image slide 1: Lotus Norton-Wisla, Washington State University Libraries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Minicons</a:t>
            </a:r>
            <a:r>
              <a:rPr lang="en" sz="1800">
                <a:solidFill>
                  <a:schemeClr val="dk1"/>
                </a:solidFill>
              </a:rPr>
              <a:t> by Webalys</a:t>
            </a:r>
            <a:endParaRPr i="1"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This template is free to use under </a:t>
            </a:r>
            <a:r>
              <a:rPr i="1" lang="en" sz="1800" u="sng">
                <a:hlinkClick r:id="rId5"/>
              </a:rPr>
              <a:t>Creative Commons Attribution license</a:t>
            </a:r>
            <a:r>
              <a:rPr i="1"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slides contain changes to color scheme and content.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r>
              <a:rPr lang="en"/>
              <a:t>ing this Resource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893700" y="1138851"/>
            <a:ext cx="6462600" cy="3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The Digital Stewardship Curriculum is an Open Educational Resource created by the Center for Digital Scholarship and Curation.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All presentations and resources created by the CDSC are licensed under a Creative Commons Attribution-NonCommercial-ShareAlike 4.0 license (CC BY-NC-SA). Please share, reuse, and adapt the resources and provide attribution to the Center for Digital Scholarship and Curation, Washington State University.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 b="0" l="0" r="2695" t="2695"/>
          <a:stretch/>
        </p:blipFill>
        <p:spPr>
          <a:xfrm>
            <a:off x="0" y="0"/>
            <a:ext cx="3309404" cy="496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4">
            <a:alphaModFix/>
          </a:blip>
          <a:srcRect b="3493" l="0" r="36191" t="0"/>
          <a:stretch/>
        </p:blipFill>
        <p:spPr>
          <a:xfrm>
            <a:off x="3309400" y="0"/>
            <a:ext cx="5834604" cy="49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/>
          <p:nvPr/>
        </p:nvSpPr>
        <p:spPr>
          <a:xfrm>
            <a:off x="3675952" y="4345605"/>
            <a:ext cx="18378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5514495" y="4345605"/>
            <a:ext cx="18378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0" y="3142865"/>
            <a:ext cx="7352400" cy="120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 txBox="1"/>
          <p:nvPr>
            <p:ph type="title"/>
          </p:nvPr>
        </p:nvSpPr>
        <p:spPr>
          <a:xfrm>
            <a:off x="924125" y="3310505"/>
            <a:ext cx="5796000" cy="6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Digitize?</a:t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0" y="4345605"/>
            <a:ext cx="18378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1838038" y="4345605"/>
            <a:ext cx="18378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893700" y="536700"/>
            <a:ext cx="6462600" cy="10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Activity</a:t>
            </a:r>
            <a:br>
              <a:rPr lang="en"/>
            </a:br>
            <a:r>
              <a:rPr b="1" lang="en"/>
              <a:t>Why Digitize?</a:t>
            </a:r>
            <a:endParaRPr b="1"/>
          </a:p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893700" y="1726300"/>
            <a:ext cx="6888000" cy="32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WHY</a:t>
            </a:r>
            <a:r>
              <a:rPr lang="en" sz="2400"/>
              <a:t> do you </a:t>
            </a:r>
            <a:r>
              <a:rPr b="1" lang="en" sz="2400"/>
              <a:t>want</a:t>
            </a:r>
            <a:r>
              <a:rPr lang="en" sz="2400"/>
              <a:t> to digitize materials in your department?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WHY</a:t>
            </a:r>
            <a:r>
              <a:rPr lang="en" sz="2400"/>
              <a:t> do you </a:t>
            </a:r>
            <a:r>
              <a:rPr b="1" lang="en" sz="2400"/>
              <a:t>want</a:t>
            </a:r>
            <a:r>
              <a:rPr lang="en" sz="2400"/>
              <a:t> to seek digital materials about your Tribe from other organizations?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List </a:t>
            </a:r>
            <a:r>
              <a:rPr lang="en" sz="2400">
                <a:solidFill>
                  <a:schemeClr val="dk1"/>
                </a:solidFill>
              </a:rPr>
              <a:t>the main reasons you want to digitize materials, opportunities, and challenges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893700" y="201400"/>
            <a:ext cx="80733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Digitize? Internal/External</a:t>
            </a:r>
            <a:endParaRPr/>
          </a:p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893700" y="978650"/>
            <a:ext cx="7179000" cy="39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Why? (list reasons)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Opportunities </a:t>
            </a:r>
            <a:endParaRPr sz="24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What can you do / do you want to do with digital materials that you can’t with analog/physical materials? 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Challenges</a:t>
            </a:r>
            <a:endParaRPr sz="24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What steps need to be taken, or what might impede digitization? (resources, planning documents, staff)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Create one list for </a:t>
            </a:r>
            <a:r>
              <a:rPr b="1" lang="en" sz="2400">
                <a:solidFill>
                  <a:schemeClr val="dk1"/>
                </a:solidFill>
              </a:rPr>
              <a:t>Internal </a:t>
            </a:r>
            <a:r>
              <a:rPr lang="en" sz="2400">
                <a:solidFill>
                  <a:schemeClr val="dk1"/>
                </a:solidFill>
              </a:rPr>
              <a:t>projects and one for </a:t>
            </a:r>
            <a:r>
              <a:rPr b="1" lang="en" sz="2400">
                <a:solidFill>
                  <a:schemeClr val="dk1"/>
                </a:solidFill>
              </a:rPr>
              <a:t>External</a:t>
            </a:r>
            <a:r>
              <a:rPr lang="en" sz="2400">
                <a:solidFill>
                  <a:schemeClr val="dk1"/>
                </a:solidFill>
              </a:rPr>
              <a:t> collaborations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0" y="2645390"/>
            <a:ext cx="9144000" cy="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7200"/>
              <a:t>Discuss</a:t>
            </a:r>
            <a:endParaRPr i="0" sz="7200"/>
          </a:p>
        </p:txBody>
      </p:sp>
      <p:sp>
        <p:nvSpPr>
          <p:cNvPr id="132" name="Google Shape;132;p16"/>
          <p:cNvSpPr/>
          <p:nvPr/>
        </p:nvSpPr>
        <p:spPr>
          <a:xfrm>
            <a:off x="4030925" y="1308299"/>
            <a:ext cx="1203300" cy="8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225" y="1142302"/>
            <a:ext cx="1043534" cy="104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0" y="2645390"/>
            <a:ext cx="9144000" cy="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7200"/>
              <a:t>Share</a:t>
            </a:r>
            <a:endParaRPr i="0" sz="7200"/>
          </a:p>
        </p:txBody>
      </p:sp>
      <p:sp>
        <p:nvSpPr>
          <p:cNvPr id="139" name="Google Shape;139;p17"/>
          <p:cNvSpPr/>
          <p:nvPr/>
        </p:nvSpPr>
        <p:spPr>
          <a:xfrm>
            <a:off x="4030925" y="1308298"/>
            <a:ext cx="1203300" cy="8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786" y="1180119"/>
            <a:ext cx="882420" cy="88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578825" y="506200"/>
            <a:ext cx="85218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Digitization </a:t>
            </a:r>
            <a:r>
              <a:rPr lang="en"/>
              <a:t>Goals </a:t>
            </a:r>
            <a:r>
              <a:rPr lang="en"/>
              <a:t>Planning: First Steps</a:t>
            </a:r>
            <a:endParaRPr/>
          </a:p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893700" y="1230725"/>
            <a:ext cx="7102500" cy="36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/>
              <a:t>DEFINE goals and priorities based on:</a:t>
            </a:r>
            <a:endParaRPr sz="24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Collections (current and/or future)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Collections policy (overall)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Cultural values</a:t>
            </a:r>
            <a:endParaRPr sz="20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/>
              <a:t>EXAMINE your Resources and list: </a:t>
            </a:r>
            <a:endParaRPr sz="24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Human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Technical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Infrastructure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*Update goals based on current and future resources</a:t>
            </a:r>
            <a:br>
              <a:rPr lang="en" sz="2000"/>
            </a:b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613025" y="341350"/>
            <a:ext cx="8371800" cy="9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Digitization </a:t>
            </a:r>
            <a:r>
              <a:rPr lang="en"/>
              <a:t>Goals Planning: Next Steps</a:t>
            </a:r>
            <a:endParaRPr/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893700" y="1494176"/>
            <a:ext cx="6837300" cy="3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/>
              <a:t>Define Outcomes</a:t>
            </a:r>
            <a:endParaRPr sz="24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What will be produced?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What will be gained? (knowledge, collections, etc.)</a:t>
            </a:r>
            <a:endParaRPr sz="20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/>
              <a:t>Define Benefits</a:t>
            </a:r>
            <a:endParaRPr sz="24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Institutional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Community-based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Educational </a:t>
            </a:r>
            <a:br>
              <a:rPr lang="en" sz="2000"/>
            </a:b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473950" y="582400"/>
            <a:ext cx="7743600" cy="78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Digital Stewardship Curriculum</a:t>
            </a:r>
            <a:r>
              <a:rPr b="1" i="1" lang="en" sz="3000"/>
              <a:t> </a:t>
            </a:r>
            <a:r>
              <a:rPr i="1" lang="en" sz="3000"/>
              <a:t>Resources: </a:t>
            </a:r>
            <a:br>
              <a:rPr i="1" lang="en" sz="3000"/>
            </a:br>
            <a:r>
              <a:rPr lang="en" sz="3000"/>
              <a:t>Planning and Policies for Digitization</a:t>
            </a:r>
            <a:endParaRPr sz="3000"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893700" y="1472250"/>
            <a:ext cx="6963300" cy="3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/>
              <a:t>Digitization purpose statement</a:t>
            </a:r>
            <a:endParaRPr sz="24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Stems from your “Why Digitize” list and your mission statements</a:t>
            </a:r>
            <a:endParaRPr sz="2000"/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■"/>
            </a:pPr>
            <a:r>
              <a:rPr lang="en" sz="1800"/>
              <a:t>General statement of value of and need for digitization</a:t>
            </a:r>
            <a:br>
              <a:rPr lang="en" sz="1800"/>
            </a:br>
            <a:endParaRPr sz="18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/>
              <a:t>Digitization policy</a:t>
            </a:r>
            <a:endParaRPr sz="2400"/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/>
              <a:t>Outlines all aspects of digitization for your department</a:t>
            </a:r>
            <a:r>
              <a:rPr lang="en" sz="2000"/>
              <a:t> (*or institution)</a:t>
            </a:r>
            <a:br>
              <a:rPr lang="en" sz="2000"/>
            </a:br>
            <a:br>
              <a:rPr lang="en" sz="2000"/>
            </a:b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