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0292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7.xml"/><Relationship Id="rId22" Type="http://schemas.openxmlformats.org/officeDocument/2006/relationships/font" Target="fonts/Lato-bold.fntdata"/><Relationship Id="rId10" Type="http://schemas.openxmlformats.org/officeDocument/2006/relationships/slide" Target="slides/slide6.xml"/><Relationship Id="rId21" Type="http://schemas.openxmlformats.org/officeDocument/2006/relationships/font" Target="fonts/Lato-regular.fntdata"/><Relationship Id="rId13" Type="http://schemas.openxmlformats.org/officeDocument/2006/relationships/slide" Target="slides/slide9.xml"/><Relationship Id="rId24" Type="http://schemas.openxmlformats.org/officeDocument/2006/relationships/font" Target="fonts/Lato-boldItalic.fntdata"/><Relationship Id="rId12" Type="http://schemas.openxmlformats.org/officeDocument/2006/relationships/slide" Target="slides/slide8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aleway-italic.fntdata"/><Relationship Id="rId6" Type="http://schemas.openxmlformats.org/officeDocument/2006/relationships/slide" Target="slides/slide2.xml"/><Relationship Id="rId18" Type="http://schemas.openxmlformats.org/officeDocument/2006/relationships/font" Target="fonts/Ralew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/index.php?title=User:Spsan12&amp;action=edit&amp;redlink=1" TargetMode="External"/><Relationship Id="rId3" Type="http://schemas.openxmlformats.org/officeDocument/2006/relationships/hyperlink" Target="https://commons.wikimedia.org/wiki/File:High_Compatibility_File_Format.png" TargetMode="External"/><Relationship Id="rId4" Type="http://schemas.openxmlformats.org/officeDocument/2006/relationships/hyperlink" Target="https://www.pikist.com/free-photo-szqxk" TargetMode="External"/><Relationship Id="rId5" Type="http://schemas.openxmlformats.org/officeDocument/2006/relationships/hyperlink" Target="https://www.pikist.com/free-photo-xvoft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Accessioning - the process of formally bringing new materials into your </a:t>
            </a:r>
            <a:r>
              <a:rPr lang="en"/>
              <a:t>institution</a:t>
            </a:r>
            <a:r>
              <a:rPr lang="en"/>
              <a:t> or department.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Discuss with coworkers or colleagues or reflect on your own.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is the most challenging collection that you’ve had donated?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Think through the issues you encountered. What steps would you want to put in place for your accessioning process to be prepared for these issued?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you have never dealt with collections being donated, what are some of your hopes or concerns about beginning to accept donations?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37399c6e_0_13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37399c6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 first step in getting the collection into your TALM, and getting it documented.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information is going to provide your first steps in description/knowing what is in the collection.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Done well it is extremely helpful in managing your collections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 legal transfer process is aided by a donor form/deed of gift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You will want to assign a number to the “accession” to show when/what order it came to you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Preparing the collections for future use in our TALM; begin the first step in processing the materials (Intellectual and physical control)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Put in a new box, if needed, to give protection/support that is better than what it was donated in and an easy preservation step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Look for any </a:t>
            </a:r>
            <a:r>
              <a:rPr lang="en">
                <a:solidFill>
                  <a:schemeClr val="dk1"/>
                </a:solidFill>
              </a:rPr>
              <a:t>obvious</a:t>
            </a:r>
            <a:r>
              <a:rPr lang="en">
                <a:solidFill>
                  <a:schemeClr val="dk1"/>
                </a:solidFill>
              </a:rPr>
              <a:t> preservation issues - is there mold? Is there rodent or insect damage? Is there water damage? Is there anything else that needs to be taken care of right away?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is a good time to check for duplicates/copies, and remove them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This is also a great time to create a preliminary inventory - your work down the line will be made easier by simple steps here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Multiple accessions are a possibility. Many individuals and organizations donate records not all at once, but in stages or periodically. Multiple accessions might happen: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On a regular basis - for example tribal council minutes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Sporadically, in multiple parts - for example a family donating multiple parts of their grandmothers photographs as they find multiple sets of photos stored in the home and in a storage unit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These multiple accessions can be important for the story of the collection; a frequent question in archives is, “how did you get that?”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Make sure the person donating has the permission to donate, and that they will be okay to have the whole collection open to your community or to the public - and if not, then what restrictions need to be in place? And do those restrictions align with your mission?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Donor Form/Deed of Gift, important to have a standard form/procedure for dealing with donors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Important step, even if you don’t have time to fully process collections - get it a number set, transfer files safely, add some brief description in the accession form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Capture other digital data as able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Especially in digital collections, it can be really easy to let things get out of control, doing these steps will help you have better control over collections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37399c6e_0_0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d37399c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If you get the accessioning step done - you at least know what you have, and what you might need to do as next steps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Image credits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Wikimedia Commons User </a:t>
            </a:r>
            <a:r>
              <a:rPr lang="en" u="sng">
                <a:solidFill>
                  <a:srgbClr val="A5585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Spsan12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https://commons.wikimedia.org/wiki/File:High_Compatibility_File_Format.png</a:t>
            </a:r>
            <a:br>
              <a:rPr lang="en"/>
            </a:br>
            <a:r>
              <a:rPr lang="en"/>
              <a:t>This file is licensed under the Creative Commons Attribution-Sharealike 4.0 International license CC-BY-SA-4.0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Images in public domain used from pikist.com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https://www.pikist.com/free-photo-szqxk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https://www.pikist.com/free-photo-xvoft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:notes"/>
          <p:cNvSpPr/>
          <p:nvPr>
            <p:ph idx="2" type="sldImg"/>
          </p:nvPr>
        </p:nvSpPr>
        <p:spPr>
          <a:xfrm>
            <a:off x="312027" y="685800"/>
            <a:ext cx="623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Accessioning falls in the get it and check it stage of a Digital Stewardship Lifecycle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Reminder: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i="0" lang="en" sz="1100" u="none" cap="none" strike="noStrike"/>
              <a:t>get it - bring materials into your institution (donations, collecting, scanning documents at another institution)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i="0" lang="en" sz="1100" u="none" cap="none" strike="noStrike"/>
              <a:t>check-it - check and manage - check for quality, description. make sure they come in safely - make sure they stay safe/intact.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i="0" lang="en" sz="1100" u="none" cap="none" strike="noStrike"/>
              <a:t>save it - secure storage, suited to your size requirements, with potential to grow - systematically backed up (multiple copies in multiple locations), meaningful organization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0" i="0" lang="en" sz="1100" u="none" cap="none" strike="noStrike"/>
              <a:t>share it - providing access t</a:t>
            </a:r>
            <a:r>
              <a:rPr lang="en"/>
              <a:t>o</a:t>
            </a:r>
            <a:r>
              <a:rPr b="0" i="0" lang="en" sz="1100" u="none" cap="none" strike="noStrike"/>
              <a:t> materials - online, exhibits, education, research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/>
          <p:nvPr>
            <p:ph idx="2" type="sldImg"/>
          </p:nvPr>
        </p:nvSpPr>
        <p:spPr>
          <a:xfrm>
            <a:off x="311898" y="685800"/>
            <a:ext cx="6234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200"/>
              <a:buFont typeface="Trebuchet MS"/>
              <a:buChar char="●"/>
            </a:pPr>
            <a:r>
              <a:rPr lang="en" sz="12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rPr>
              <a:t>Accessioning is the “Get It” of the digital lifecycle and the start of the “Check it”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1425" y="2775847"/>
            <a:ext cx="52167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/>
        </p:txBody>
      </p:sp>
      <p:sp>
        <p:nvSpPr>
          <p:cNvPr id="10" name="Google Shape;10;p2"/>
          <p:cNvSpPr/>
          <p:nvPr/>
        </p:nvSpPr>
        <p:spPr>
          <a:xfrm>
            <a:off x="5938246" y="2476870"/>
            <a:ext cx="7218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9861" y="2476870"/>
            <a:ext cx="7218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2476870"/>
            <a:ext cx="7218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21425" y="2476870"/>
            <a:ext cx="52167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93700" y="4546630"/>
            <a:ext cx="6462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/>
        </p:txBody>
      </p:sp>
      <p:sp>
        <p:nvSpPr>
          <p:cNvPr id="86" name="Google Shape;86;p11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rgbClr val="981E3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893700" y="1343064"/>
            <a:ext cx="64626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710425" y="2113760"/>
            <a:ext cx="57237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 i="1"/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1155165"/>
            <a:ext cx="1957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9600" u="none" cap="none" strike="noStrike">
              <a:solidFill>
                <a:srgbClr val="97AB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5723283" y="1564127"/>
            <a:ext cx="17103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7434177" y="1564127"/>
            <a:ext cx="17103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1564127"/>
            <a:ext cx="17103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1710425" y="1564127"/>
            <a:ext cx="17103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4131190"/>
            <a:ext cx="9144000" cy="89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30;p5"/>
          <p:cNvCxnSpPr/>
          <p:nvPr/>
        </p:nvCxnSpPr>
        <p:spPr>
          <a:xfrm>
            <a:off x="0" y="4131190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4308391"/>
            <a:ext cx="82296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0" i="0" sz="18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56791" y="4644298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0"/>
            <a:ext cx="9144000" cy="3904200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>
            <p:ph type="ctrTitle"/>
          </p:nvPr>
        </p:nvSpPr>
        <p:spPr>
          <a:xfrm>
            <a:off x="685800" y="1548157"/>
            <a:ext cx="77724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685800" y="2776941"/>
            <a:ext cx="7772400" cy="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Google Shape;46;p7"/>
          <p:cNvSpPr/>
          <p:nvPr/>
        </p:nvSpPr>
        <p:spPr>
          <a:xfrm>
            <a:off x="3047704" y="3904120"/>
            <a:ext cx="3047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6096271" y="3904120"/>
            <a:ext cx="3047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1" y="3904120"/>
            <a:ext cx="3047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893625" y="1173480"/>
            <a:ext cx="3136800" cy="3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219456" y="1173480"/>
            <a:ext cx="3136800" cy="3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8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893700" y="1173480"/>
            <a:ext cx="2371200" cy="3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3386404" y="1173480"/>
            <a:ext cx="2371200" cy="3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5" name="Google Shape;65;p9"/>
          <p:cNvSpPr txBox="1"/>
          <p:nvPr>
            <p:ph idx="3" type="body"/>
          </p:nvPr>
        </p:nvSpPr>
        <p:spPr>
          <a:xfrm>
            <a:off x="5879107" y="1173480"/>
            <a:ext cx="2371200" cy="3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6" name="Google Shape;66;p9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6" name="Google Shape;76;p10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7356366" y="4953740"/>
            <a:ext cx="893700" cy="756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8250312" y="4953740"/>
            <a:ext cx="893700" cy="756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0" y="4953740"/>
            <a:ext cx="893700" cy="756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893710" y="4953740"/>
            <a:ext cx="6462600" cy="756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343064"/>
            <a:ext cx="64626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Lato"/>
              <a:buChar char="●"/>
              <a:defRPr b="0" i="0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www.webalys.com/minicons" TargetMode="External"/><Relationship Id="rId5" Type="http://schemas.openxmlformats.org/officeDocument/2006/relationships/hyperlink" Target="http://creativecommons.org/licenses/by/4.0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type="ctrTitle"/>
          </p:nvPr>
        </p:nvSpPr>
        <p:spPr>
          <a:xfrm>
            <a:off x="721425" y="2775850"/>
            <a:ext cx="83166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Accessioning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dk1"/>
                </a:solidFill>
              </a:rPr>
              <a:t>Digital Stewardship Curriculum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0" y="2113794"/>
            <a:ext cx="9144000" cy="24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i="0" lang="en" sz="7200"/>
              <a:t>Discuss or Reflect</a:t>
            </a:r>
            <a:endParaRPr i="0" sz="72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0" lang="en">
                <a:solidFill>
                  <a:schemeClr val="dk1"/>
                </a:solidFill>
              </a:rPr>
              <a:t>What is the most challenging collection that you’ve had donated?</a:t>
            </a:r>
            <a:endParaRPr i="0" sz="3600"/>
          </a:p>
        </p:txBody>
      </p:sp>
      <p:sp>
        <p:nvSpPr>
          <p:cNvPr id="163" name="Google Shape;163;p22"/>
          <p:cNvSpPr/>
          <p:nvPr/>
        </p:nvSpPr>
        <p:spPr>
          <a:xfrm>
            <a:off x="4030925" y="1308299"/>
            <a:ext cx="1203300" cy="80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0800" y="1189289"/>
            <a:ext cx="1043534" cy="1043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93700" y="956650"/>
            <a:ext cx="7301700" cy="3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Text revised from a presentation by Jennifer O’Neal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Slide 7 images</a:t>
            </a:r>
            <a:endParaRPr sz="18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Wikimedia Commons User Spsan12 https://commons.wikimedia.org/wiki/File:High_Compatibility_File_Format.png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This file is licensed under the Creative Commons Attribution-Share Alike 4.0 International license CC-BY-SA-4.0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Images in public domain used from pikist.com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https://www.pikist.com/free-photo-szqxk</a:t>
            </a:r>
            <a:endParaRPr sz="12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https://www.pikist.com/free-photo-xvoft</a:t>
            </a:r>
            <a:endParaRPr sz="12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Slide 8 image: Center for Digital Scholarship and Curation, WSU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Presentation template by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SlidesCarnival</a:t>
            </a:r>
            <a:r>
              <a:rPr lang="en" sz="1800"/>
              <a:t>.</a:t>
            </a:r>
            <a:endParaRPr i="1" sz="180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Minicons</a:t>
            </a:r>
            <a:r>
              <a:rPr lang="en" sz="1800">
                <a:solidFill>
                  <a:schemeClr val="dk1"/>
                </a:solidFill>
              </a:rPr>
              <a:t> by Webalys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This template is free to use under </a:t>
            </a:r>
            <a:r>
              <a:rPr i="1" lang="en" sz="1800" u="sng">
                <a:solidFill>
                  <a:schemeClr val="hlink"/>
                </a:solidFill>
                <a:hlinkClick r:id="rId5"/>
              </a:rPr>
              <a:t>Creative Commons Attribution license</a:t>
            </a:r>
            <a:r>
              <a:rPr i="1" lang="en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slides contain changes to color scheme and content.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893700" y="201410"/>
            <a:ext cx="6462600" cy="83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this Resource</a:t>
            </a:r>
            <a:endParaRPr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893700" y="1138851"/>
            <a:ext cx="6462600" cy="3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The Digital Stewardship Curriculum is an Open Educational Resource created by the Center for Digital Scholarship and Curation. 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All presentations and resources created by the CDSC are licensed under a Creative Commons Attribution-NonCommercial-ShareAlike 4.0 license (CC BY-NC-SA). Please share, reuse, and adapt the resources and provide attribution to the Center for Digital Scholarship and Curation, Washington State University.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348250" y="201400"/>
            <a:ext cx="76452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Accessioning defined</a:t>
            </a:r>
            <a:r>
              <a:rPr lang="en">
                <a:solidFill>
                  <a:srgbClr val="E6D6BD"/>
                </a:solidFill>
              </a:rPr>
              <a:t> </a:t>
            </a:r>
            <a:endParaRPr/>
          </a:p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893700" y="1343064"/>
            <a:ext cx="64626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legal transfer of responsibility for the physical and intellectual care of the material.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material, called an accession, gets a unique identifying number.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 collections, whether donated, purchased or transferred, are accessioned.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348250" y="201400"/>
            <a:ext cx="76452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Process of Accessioning </a:t>
            </a:r>
            <a:endParaRPr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893700" y="1343064"/>
            <a:ext cx="64626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Once you accept a collection through legal transfer (deed of gift)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an accession number </a:t>
            </a:r>
            <a:endParaRPr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Ex: 2015-001</a:t>
            </a:r>
            <a:endParaRPr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/>
              <a:t>Common form is the </a:t>
            </a:r>
            <a:r>
              <a:rPr b="1" lang="en"/>
              <a:t>year it is accepted</a:t>
            </a:r>
            <a:r>
              <a:rPr lang="en"/>
              <a:t>, and </a:t>
            </a:r>
            <a:r>
              <a:rPr b="1" lang="en"/>
              <a:t>sequential number</a:t>
            </a:r>
            <a:r>
              <a:rPr lang="en"/>
              <a:t> in the order it is acquired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348250" y="201400"/>
            <a:ext cx="76452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Accessioning process, continued:</a:t>
            </a:r>
            <a:endParaRPr/>
          </a:p>
        </p:txBody>
      </p:sp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893700" y="1343064"/>
            <a:ext cx="64626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Put material in a new box (or folder for digital files) or other housing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Identify obvious preservation problems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Eliminate duplicates (appraisal)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 an inventory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348250" y="201400"/>
            <a:ext cx="76452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Accessioning process, continued: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893700" y="1343064"/>
            <a:ext cx="64626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May have multiple accessions for one collection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Make sure each addition is documented!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Wait to process until you are sure you have it all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Deal with any restriction issues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Have a set Deed of Gift form for donations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348250" y="201400"/>
            <a:ext cx="76452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Accessioning digital files</a:t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893700" y="1343064"/>
            <a:ext cx="64626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Digital files can’t wait on a shelf as well as other collections- and need to be dealt with sooner</a:t>
            </a:r>
            <a:br>
              <a:rPr lang="en"/>
            </a:b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Digital types: Born digital and digitized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b="72348" l="22152" r="28498" t="0"/>
          <a:stretch/>
        </p:blipFill>
        <p:spPr>
          <a:xfrm>
            <a:off x="6536975" y="271825"/>
            <a:ext cx="2311250" cy="7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1200" y="271825"/>
            <a:ext cx="6100899" cy="448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5">
            <a:alphaModFix/>
          </a:blip>
          <a:srcRect b="0" l="17155" r="41213" t="0"/>
          <a:stretch/>
        </p:blipFill>
        <p:spPr>
          <a:xfrm>
            <a:off x="6536975" y="1072925"/>
            <a:ext cx="2311250" cy="36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idx="4294967295" type="title"/>
          </p:nvPr>
        </p:nvSpPr>
        <p:spPr>
          <a:xfrm>
            <a:off x="457200" y="201401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1573" l="0" r="0" t="0"/>
          <a:stretch/>
        </p:blipFill>
        <p:spPr>
          <a:xfrm>
            <a:off x="2058000" y="12"/>
            <a:ext cx="5027996" cy="49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2198125" y="153900"/>
            <a:ext cx="2294700" cy="2126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195850" y="201400"/>
            <a:ext cx="7645200" cy="10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Digital Stewardship Lifecycle</a:t>
            </a:r>
            <a:endParaRPr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893700" y="1343064"/>
            <a:ext cx="64626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Get it (transfer to your </a:t>
            </a:r>
            <a:r>
              <a:rPr lang="en"/>
              <a:t>institution</a:t>
            </a:r>
            <a:r>
              <a:rPr lang="en"/>
              <a:t>)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Check it (flag issues, inventory)</a:t>
            </a:r>
            <a:endParaRPr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Char char="●"/>
            </a:pPr>
            <a:r>
              <a:rPr lang="en"/>
              <a:t>Accessioning is the first step in multiple functions of the digital lifecycle.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