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5029200" cx="9144000"/>
  <p:notesSz cx="6858000" cy="9144000"/>
  <p:embeddedFontLst>
    <p:embeddedFont>
      <p:font typeface="Raleway"/>
      <p:regular r:id="rId30"/>
      <p:bold r:id="rId31"/>
      <p:italic r:id="rId32"/>
      <p:boldItalic r:id="rId33"/>
    </p:embeddedFont>
    <p:embeddedFont>
      <p:font typeface="Lato"/>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Raleway-bold.fntdata"/><Relationship Id="rId30" Type="http://schemas.openxmlformats.org/officeDocument/2006/relationships/font" Target="fonts/Raleway-regular.fntdata"/><Relationship Id="rId11" Type="http://schemas.openxmlformats.org/officeDocument/2006/relationships/slide" Target="slides/slide7.xml"/><Relationship Id="rId33" Type="http://schemas.openxmlformats.org/officeDocument/2006/relationships/font" Target="fonts/Raleway-boldItalic.fntdata"/><Relationship Id="rId10" Type="http://schemas.openxmlformats.org/officeDocument/2006/relationships/slide" Target="slides/slide6.xml"/><Relationship Id="rId32" Type="http://schemas.openxmlformats.org/officeDocument/2006/relationships/font" Target="fonts/Raleway-italic.fntdata"/><Relationship Id="rId13" Type="http://schemas.openxmlformats.org/officeDocument/2006/relationships/slide" Target="slides/slide9.xml"/><Relationship Id="rId35" Type="http://schemas.openxmlformats.org/officeDocument/2006/relationships/font" Target="fonts/Lato-bold.fntdata"/><Relationship Id="rId12" Type="http://schemas.openxmlformats.org/officeDocument/2006/relationships/slide" Target="slides/slide8.xml"/><Relationship Id="rId34" Type="http://schemas.openxmlformats.org/officeDocument/2006/relationships/font" Target="fonts/Lato-regular.fntdata"/><Relationship Id="rId15" Type="http://schemas.openxmlformats.org/officeDocument/2006/relationships/slide" Target="slides/slide11.xml"/><Relationship Id="rId37" Type="http://schemas.openxmlformats.org/officeDocument/2006/relationships/font" Target="fonts/Lato-boldItalic.fntdata"/><Relationship Id="rId14" Type="http://schemas.openxmlformats.org/officeDocument/2006/relationships/slide" Target="slides/slide10.xml"/><Relationship Id="rId36" Type="http://schemas.openxmlformats.org/officeDocument/2006/relationships/font" Target="fonts/Lato-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1: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 name="Google Shape;10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Char char="●"/>
            </a:pPr>
            <a:r>
              <a:rPr lang="en"/>
              <a:t>These slides are part of a series of resources to aid in developing a “Digital Stewardship Lifecycle”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0: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 name="Google Shape;14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chemeClr val="dk1"/>
              </a:buClr>
              <a:buSzPts val="1100"/>
              <a:buChar char="●"/>
            </a:pPr>
            <a:r>
              <a:rPr lang="en">
                <a:solidFill>
                  <a:schemeClr val="dk1"/>
                </a:solidFill>
              </a:rPr>
              <a:t>In the Get It stage, cultural checks surround gathering</a:t>
            </a:r>
            <a:r>
              <a:rPr lang="en">
                <a:solidFill>
                  <a:schemeClr val="dk1"/>
                </a:solidFill>
              </a:rPr>
              <a:t> materials from your community (</a:t>
            </a:r>
            <a:r>
              <a:rPr b="1" lang="en">
                <a:solidFill>
                  <a:schemeClr val="dk1"/>
                </a:solidFill>
              </a:rPr>
              <a:t>in appropriate ways</a:t>
            </a:r>
            <a:r>
              <a:rPr lang="en">
                <a:solidFill>
                  <a:schemeClr val="dk1"/>
                </a:solidFill>
              </a:rPr>
              <a:t>), knowing community needs and goals, and enlisting appropriate partners to help</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Think about the ways in which you do this already, or policies or practices you want to implement.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b="1" lang="en">
                <a:solidFill>
                  <a:schemeClr val="dk1"/>
                </a:solidFill>
              </a:rPr>
              <a:t>W</a:t>
            </a:r>
            <a:r>
              <a:rPr b="1" lang="en">
                <a:solidFill>
                  <a:schemeClr val="dk1"/>
                </a:solidFill>
              </a:rPr>
              <a:t>hen working with outside institutions, what are the important cultural values to uphold?</a:t>
            </a:r>
            <a:r>
              <a:rPr lang="en">
                <a:solidFill>
                  <a:schemeClr val="dk1"/>
                </a:solidFill>
              </a:rPr>
              <a:t> What necessary steps should be followed when working with another repository (such as the Library of Congress, State historical society, or a nearby University) from a cultural and political perspective?</a:t>
            </a:r>
            <a:endParaRPr>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1: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C</a:t>
            </a:r>
            <a:r>
              <a:rPr lang="en">
                <a:solidFill>
                  <a:schemeClr val="dk1"/>
                </a:solidFill>
              </a:rPr>
              <a:t>heck it considerations for Cultural Checks:</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b="1" lang="en">
                <a:solidFill>
                  <a:schemeClr val="dk1"/>
                </a:solidFill>
              </a:rPr>
              <a:t>D</a:t>
            </a:r>
            <a:r>
              <a:rPr b="1" lang="en">
                <a:solidFill>
                  <a:schemeClr val="dk1"/>
                </a:solidFill>
              </a:rPr>
              <a:t>efine cultural, linguistic, social, needs for materials:</a:t>
            </a:r>
            <a:r>
              <a:rPr lang="en">
                <a:solidFill>
                  <a:schemeClr val="dk1"/>
                </a:solidFill>
              </a:rPr>
              <a:t> are there sacred materials, or gender specific? Or ones that should only be viewed or heard by elders etc.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Make sure you have the </a:t>
            </a:r>
            <a:r>
              <a:rPr b="1" lang="en">
                <a:solidFill>
                  <a:schemeClr val="dk1"/>
                </a:solidFill>
              </a:rPr>
              <a:t>correct attribution and permissions </a:t>
            </a:r>
            <a:r>
              <a:rPr lang="en">
                <a:solidFill>
                  <a:schemeClr val="dk1"/>
                </a:solidFill>
              </a:rPr>
              <a:t>- both in content and descriptions -- this is where you may have to do some detective work to ensure that tribal members are attributed not only the non-Native collectors, scholars, missionaries etc.</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Do you need a committee to review these? This is where policy making comes in, and outreach to work with existing committees or form a new group to help review, advise, and make decisions. </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2: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Save it focuses on </a:t>
            </a:r>
            <a:r>
              <a:rPr b="1" lang="en">
                <a:solidFill>
                  <a:schemeClr val="dk1"/>
                </a:solidFill>
              </a:rPr>
              <a:t>sustainability of these materials, </a:t>
            </a:r>
            <a:r>
              <a:rPr lang="en">
                <a:solidFill>
                  <a:schemeClr val="dk1"/>
                </a:solidFill>
              </a:rPr>
              <a:t>for </a:t>
            </a:r>
            <a:r>
              <a:rPr lang="en">
                <a:solidFill>
                  <a:schemeClr val="dk1"/>
                </a:solidFill>
              </a:rPr>
              <a:t>cultural</a:t>
            </a:r>
            <a:r>
              <a:rPr lang="en">
                <a:solidFill>
                  <a:schemeClr val="dk1"/>
                </a:solidFill>
              </a:rPr>
              <a:t> checks:</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arenR"/>
            </a:pPr>
            <a:r>
              <a:rPr b="1" lang="en">
                <a:solidFill>
                  <a:schemeClr val="dk1"/>
                </a:solidFill>
              </a:rPr>
              <a:t>O</a:t>
            </a:r>
            <a:r>
              <a:rPr b="1" lang="en">
                <a:solidFill>
                  <a:schemeClr val="dk1"/>
                </a:solidFill>
              </a:rPr>
              <a:t>rganize</a:t>
            </a:r>
            <a:r>
              <a:rPr lang="en">
                <a:solidFill>
                  <a:schemeClr val="dk1"/>
                </a:solidFill>
              </a:rPr>
              <a:t> with cultural values and goals in mind -- there is no one way to organize your collections--this model helps you </a:t>
            </a:r>
            <a:r>
              <a:rPr b="1" lang="en">
                <a:solidFill>
                  <a:schemeClr val="dk1"/>
                </a:solidFill>
              </a:rPr>
              <a:t>define HOW </a:t>
            </a:r>
            <a:r>
              <a:rPr lang="en">
                <a:solidFill>
                  <a:schemeClr val="dk1"/>
                </a:solidFill>
              </a:rPr>
              <a:t>you want to ensure</a:t>
            </a:r>
            <a:r>
              <a:rPr lang="en">
                <a:solidFill>
                  <a:schemeClr val="dk1"/>
                </a:solidFill>
              </a:rPr>
              <a:t> that cultural values are part of the organization from the beginning</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arenR"/>
            </a:pPr>
            <a:r>
              <a:rPr b="1" lang="en">
                <a:solidFill>
                  <a:schemeClr val="dk1"/>
                </a:solidFill>
              </a:rPr>
              <a:t>G</a:t>
            </a:r>
            <a:r>
              <a:rPr b="1" lang="en">
                <a:solidFill>
                  <a:schemeClr val="dk1"/>
                </a:solidFill>
              </a:rPr>
              <a:t>ather and preserve</a:t>
            </a:r>
            <a:r>
              <a:rPr lang="en">
                <a:solidFill>
                  <a:schemeClr val="dk1"/>
                </a:solidFill>
              </a:rPr>
              <a:t> traditional knowledge (saving what you might not have gotten otherwise, writing text, capturing audio or video, related materials)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arenR"/>
            </a:pPr>
            <a:r>
              <a:rPr lang="en">
                <a:solidFill>
                  <a:schemeClr val="dk1"/>
                </a:solidFill>
              </a:rPr>
              <a:t>Speak with Elders, culture committee, community groups, for support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3: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S</a:t>
            </a:r>
            <a:r>
              <a:rPr b="1" lang="en">
                <a:solidFill>
                  <a:schemeClr val="dk1"/>
                </a:solidFill>
              </a:rPr>
              <a:t>hare it </a:t>
            </a:r>
            <a:r>
              <a:rPr lang="en">
                <a:solidFill>
                  <a:schemeClr val="dk1"/>
                </a:solidFill>
              </a:rPr>
              <a:t>-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Define accessibility based on cultural protocols (viewing, sharing, recirculating)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Define your own levels of access</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Implement in policies and through use of Mukurtu CMS for access to digital materials</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4: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 name="Google Shape;16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Cultural checks and prioritizing your cultural concerns, values, and </a:t>
            </a:r>
            <a:r>
              <a:rPr lang="en"/>
              <a:t>community</a:t>
            </a:r>
            <a:r>
              <a:rPr lang="en"/>
              <a:t> goals can be present through more than just the Digital Stewardship Lifecycle</a:t>
            </a:r>
            <a:endParaRPr/>
          </a:p>
          <a:p>
            <a:pPr indent="-298450" lvl="0" marL="457200" rtl="0" algn="l">
              <a:lnSpc>
                <a:spcPct val="100000"/>
              </a:lnSpc>
              <a:spcBef>
                <a:spcPts val="0"/>
              </a:spcBef>
              <a:spcAft>
                <a:spcPts val="0"/>
              </a:spcAft>
              <a:buSzPts val="1100"/>
              <a:buChar char="●"/>
            </a:pPr>
            <a:r>
              <a:rPr lang="en"/>
              <a:t>Big picture is Lifecycle-- then policies, procedures and workflows reflect what you define in your lifecycle and other strategic planning</a:t>
            </a:r>
            <a:endParaRPr/>
          </a:p>
          <a:p>
            <a:pPr indent="-298450" lvl="0" marL="457200" rtl="0" algn="l">
              <a:lnSpc>
                <a:spcPct val="100000"/>
              </a:lnSpc>
              <a:spcBef>
                <a:spcPts val="0"/>
              </a:spcBef>
              <a:spcAft>
                <a:spcPts val="0"/>
              </a:spcAft>
              <a:buSzPts val="1100"/>
              <a:buChar char="●"/>
            </a:pPr>
            <a:r>
              <a:rPr lang="en"/>
              <a:t>The CHECKS are put into action in your: </a:t>
            </a:r>
            <a:endParaRPr/>
          </a:p>
          <a:p>
            <a:pPr indent="-298450" lvl="1" marL="914400" rtl="0" algn="l">
              <a:lnSpc>
                <a:spcPct val="100000"/>
              </a:lnSpc>
              <a:spcBef>
                <a:spcPts val="0"/>
              </a:spcBef>
              <a:spcAft>
                <a:spcPts val="0"/>
              </a:spcAft>
              <a:buSzPts val="1100"/>
              <a:buChar char="○"/>
            </a:pPr>
            <a:r>
              <a:rPr lang="en"/>
              <a:t>policies (top level) </a:t>
            </a:r>
            <a:endParaRPr/>
          </a:p>
          <a:p>
            <a:pPr indent="-298450" lvl="1" marL="914400" rtl="0" algn="l">
              <a:lnSpc>
                <a:spcPct val="100000"/>
              </a:lnSpc>
              <a:spcBef>
                <a:spcPts val="0"/>
              </a:spcBef>
              <a:spcAft>
                <a:spcPts val="0"/>
              </a:spcAft>
              <a:buSzPts val="1100"/>
              <a:buChar char="○"/>
            </a:pPr>
            <a:r>
              <a:rPr lang="en"/>
              <a:t>procedures (mid level) and </a:t>
            </a:r>
            <a:endParaRPr/>
          </a:p>
          <a:p>
            <a:pPr indent="-298450" lvl="1" marL="914400" rtl="0" algn="l">
              <a:lnSpc>
                <a:spcPct val="100000"/>
              </a:lnSpc>
              <a:spcBef>
                <a:spcPts val="0"/>
              </a:spcBef>
              <a:spcAft>
                <a:spcPts val="0"/>
              </a:spcAft>
              <a:buSzPts val="1100"/>
              <a:buChar char="○"/>
            </a:pPr>
            <a:r>
              <a:rPr lang="en"/>
              <a:t>workflows (daily level)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5: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 name="Google Shape;17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chemeClr val="dk1"/>
              </a:buClr>
              <a:buSzPts val="1100"/>
              <a:buChar char="●"/>
            </a:pPr>
            <a:r>
              <a:rPr lang="en">
                <a:solidFill>
                  <a:schemeClr val="dk1"/>
                </a:solidFill>
              </a:rPr>
              <a:t>T</a:t>
            </a:r>
            <a:r>
              <a:rPr lang="en">
                <a:solidFill>
                  <a:schemeClr val="dk1"/>
                </a:solidFill>
              </a:rPr>
              <a:t>hink about who your audience is for this Lifecycle</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You could create more than one version</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Could be an important piece to a grant proposal</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So as you start to create your lifecycles you want to think about:</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6: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 name="Google Shape;17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chemeClr val="dk1"/>
              </a:buClr>
              <a:buSzPts val="1100"/>
              <a:buChar char="●"/>
            </a:pPr>
            <a:r>
              <a:rPr lang="en">
                <a:solidFill>
                  <a:schemeClr val="dk1"/>
                </a:solidFill>
              </a:rPr>
              <a:t>When you are ready to start brainstorming and creating your Lifecycle, consider these types of questions for each stage</a:t>
            </a:r>
            <a:r>
              <a:rPr lang="en">
                <a:solidFill>
                  <a:schemeClr val="dk1"/>
                </a:solidFill>
              </a:rPr>
              <a:t>...</a:t>
            </a:r>
            <a:endParaRPr>
              <a:solidFill>
                <a:schemeClr val="dk1"/>
              </a:solidFill>
            </a:endParaRPr>
          </a:p>
          <a:p>
            <a:pPr indent="-298450" lvl="0" marL="914400" rtl="0" algn="l">
              <a:lnSpc>
                <a:spcPct val="100000"/>
              </a:lnSpc>
              <a:spcBef>
                <a:spcPts val="0"/>
              </a:spcBef>
              <a:spcAft>
                <a:spcPts val="0"/>
              </a:spcAft>
              <a:buClr>
                <a:schemeClr val="dk1"/>
              </a:buClr>
              <a:buSzPts val="1100"/>
              <a:buChar char="●"/>
            </a:pPr>
            <a:r>
              <a:rPr lang="en">
                <a:solidFill>
                  <a:schemeClr val="dk1"/>
                </a:solidFill>
              </a:rPr>
              <a:t>technical needs: </a:t>
            </a:r>
            <a:r>
              <a:rPr b="1" lang="en">
                <a:solidFill>
                  <a:schemeClr val="dk1"/>
                </a:solidFill>
              </a:rPr>
              <a:t>what do I need technically to “get, check, save and show” my content?</a:t>
            </a:r>
            <a:endParaRPr>
              <a:solidFill>
                <a:schemeClr val="dk1"/>
              </a:solidFill>
            </a:endParaRPr>
          </a:p>
          <a:p>
            <a:pPr indent="-298450" lvl="0" marL="914400" rtl="0" algn="l">
              <a:lnSpc>
                <a:spcPct val="100000"/>
              </a:lnSpc>
              <a:spcBef>
                <a:spcPts val="0"/>
              </a:spcBef>
              <a:spcAft>
                <a:spcPts val="0"/>
              </a:spcAft>
              <a:buClr>
                <a:schemeClr val="dk1"/>
              </a:buClr>
              <a:buSzPts val="1100"/>
              <a:buChar char="●"/>
            </a:pPr>
            <a:r>
              <a:rPr lang="en">
                <a:solidFill>
                  <a:schemeClr val="dk1"/>
                </a:solidFill>
              </a:rPr>
              <a:t>informational needs: </a:t>
            </a:r>
            <a:r>
              <a:rPr b="1" lang="en">
                <a:solidFill>
                  <a:schemeClr val="dk1"/>
                </a:solidFill>
              </a:rPr>
              <a:t>what do I need to know about this piece of content  and how am I going to describe it?</a:t>
            </a:r>
            <a:endParaRPr>
              <a:solidFill>
                <a:schemeClr val="dk1"/>
              </a:solidFill>
            </a:endParaRPr>
          </a:p>
          <a:p>
            <a:pPr indent="-298450" lvl="0" marL="914400" rtl="0" algn="l">
              <a:lnSpc>
                <a:spcPct val="100000"/>
              </a:lnSpc>
              <a:spcBef>
                <a:spcPts val="0"/>
              </a:spcBef>
              <a:spcAft>
                <a:spcPts val="0"/>
              </a:spcAft>
              <a:buClr>
                <a:schemeClr val="dk1"/>
              </a:buClr>
              <a:buSzPts val="1100"/>
              <a:buChar char="●"/>
            </a:pPr>
            <a:r>
              <a:rPr lang="en">
                <a:solidFill>
                  <a:schemeClr val="dk1"/>
                </a:solidFill>
              </a:rPr>
              <a:t>management needs: </a:t>
            </a:r>
            <a:r>
              <a:rPr b="1" lang="en">
                <a:solidFill>
                  <a:schemeClr val="dk1"/>
                </a:solidFill>
              </a:rPr>
              <a:t>how am I going to manage this content? </a:t>
            </a:r>
            <a:endParaRPr>
              <a:solidFill>
                <a:schemeClr val="dk1"/>
              </a:solidFill>
            </a:endParaRPr>
          </a:p>
          <a:p>
            <a:pPr indent="-298450" lvl="0" marL="914400" rtl="0" algn="l">
              <a:lnSpc>
                <a:spcPct val="100000"/>
              </a:lnSpc>
              <a:spcBef>
                <a:spcPts val="0"/>
              </a:spcBef>
              <a:spcAft>
                <a:spcPts val="0"/>
              </a:spcAft>
              <a:buClr>
                <a:schemeClr val="dk1"/>
              </a:buClr>
              <a:buSzPts val="1100"/>
              <a:buChar char="●"/>
            </a:pPr>
            <a:r>
              <a:rPr lang="en">
                <a:solidFill>
                  <a:schemeClr val="dk1"/>
                </a:solidFill>
              </a:rPr>
              <a:t>preservation needs: </a:t>
            </a:r>
            <a:r>
              <a:rPr b="1" lang="en">
                <a:solidFill>
                  <a:schemeClr val="dk1"/>
                </a:solidFill>
              </a:rPr>
              <a:t>how do I ensure this lasts--that I can open this file in 5 years?</a:t>
            </a:r>
            <a:endParaRPr b="1">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7: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chemeClr val="dk1"/>
              </a:buClr>
              <a:buSzPts val="1400"/>
              <a:buChar char="●"/>
            </a:pPr>
            <a:r>
              <a:rPr lang="en">
                <a:solidFill>
                  <a:schemeClr val="dk1"/>
                </a:solidFill>
              </a:rPr>
              <a:t>Again, cultural checks will make your Lifecycle </a:t>
            </a:r>
            <a:r>
              <a:rPr lang="en">
                <a:solidFill>
                  <a:schemeClr val="dk1"/>
                </a:solidFill>
              </a:rPr>
              <a:t>specific</a:t>
            </a:r>
            <a:r>
              <a:rPr lang="en">
                <a:solidFill>
                  <a:schemeClr val="dk1"/>
                </a:solidFill>
              </a:rPr>
              <a:t> to your community. </a:t>
            </a:r>
            <a:r>
              <a:rPr lang="en">
                <a:solidFill>
                  <a:schemeClr val="dk1"/>
                </a:solidFill>
              </a:rPr>
              <a:t>Consider:</a:t>
            </a:r>
            <a:endParaRPr>
              <a:solidFill>
                <a:schemeClr val="dk1"/>
              </a:solidFill>
            </a:endParaRPr>
          </a:p>
          <a:p>
            <a:pPr indent="-298450" lvl="0" marL="914400" rtl="0" algn="l">
              <a:lnSpc>
                <a:spcPct val="100000"/>
              </a:lnSpc>
              <a:spcBef>
                <a:spcPts val="0"/>
              </a:spcBef>
              <a:spcAft>
                <a:spcPts val="0"/>
              </a:spcAft>
              <a:buClr>
                <a:schemeClr val="dk1"/>
              </a:buClr>
              <a:buSzPts val="1100"/>
              <a:buChar char="●"/>
            </a:pPr>
            <a:r>
              <a:rPr lang="en">
                <a:solidFill>
                  <a:schemeClr val="dk1"/>
                </a:solidFill>
              </a:rPr>
              <a:t>WHAT are your important “checks”</a:t>
            </a:r>
            <a:endParaRPr>
              <a:solidFill>
                <a:schemeClr val="dk1"/>
              </a:solidFill>
            </a:endParaRPr>
          </a:p>
          <a:p>
            <a:pPr indent="-298450" lvl="0" marL="914400" rtl="0" algn="l">
              <a:lnSpc>
                <a:spcPct val="100000"/>
              </a:lnSpc>
              <a:spcBef>
                <a:spcPts val="0"/>
              </a:spcBef>
              <a:spcAft>
                <a:spcPts val="0"/>
              </a:spcAft>
              <a:buClr>
                <a:schemeClr val="dk1"/>
              </a:buClr>
              <a:buSzPts val="1100"/>
              <a:buChar char="●"/>
            </a:pPr>
            <a:r>
              <a:rPr lang="en">
                <a:solidFill>
                  <a:schemeClr val="dk1"/>
                </a:solidFill>
              </a:rPr>
              <a:t>WHEN do they occur</a:t>
            </a:r>
            <a:endParaRPr>
              <a:solidFill>
                <a:schemeClr val="dk1"/>
              </a:solidFill>
            </a:endParaRPr>
          </a:p>
          <a:p>
            <a:pPr indent="-298450" lvl="0" marL="914400" rtl="0" algn="l">
              <a:lnSpc>
                <a:spcPct val="100000"/>
              </a:lnSpc>
              <a:spcBef>
                <a:spcPts val="0"/>
              </a:spcBef>
              <a:spcAft>
                <a:spcPts val="0"/>
              </a:spcAft>
              <a:buClr>
                <a:schemeClr val="dk1"/>
              </a:buClr>
              <a:buSzPts val="1100"/>
              <a:buChar char="●"/>
            </a:pPr>
            <a:r>
              <a:rPr lang="en">
                <a:solidFill>
                  <a:schemeClr val="dk1"/>
                </a:solidFill>
              </a:rPr>
              <a:t>HOW do they get put into practice</a:t>
            </a:r>
            <a:endParaRPr>
              <a:solidFill>
                <a:schemeClr val="dk1"/>
              </a:solidFill>
            </a:endParaRPr>
          </a:p>
          <a:p>
            <a:pPr indent="-298450" lvl="0" marL="914400" rtl="0" algn="l">
              <a:lnSpc>
                <a:spcPct val="100000"/>
              </a:lnSpc>
              <a:spcBef>
                <a:spcPts val="0"/>
              </a:spcBef>
              <a:spcAft>
                <a:spcPts val="0"/>
              </a:spcAft>
              <a:buClr>
                <a:schemeClr val="dk1"/>
              </a:buClr>
              <a:buSzPts val="1100"/>
              <a:buChar char="●"/>
            </a:pPr>
            <a:r>
              <a:rPr lang="en">
                <a:solidFill>
                  <a:schemeClr val="dk1"/>
                </a:solidFill>
              </a:rPr>
              <a:t>Examples for starting to think about cultural checks:</a:t>
            </a:r>
            <a:endParaRPr>
              <a:solidFill>
                <a:schemeClr val="dk1"/>
              </a:solidFill>
            </a:endParaRPr>
          </a:p>
          <a:p>
            <a:pPr indent="-298450" lvl="1" marL="1371600" rtl="0" algn="l">
              <a:lnSpc>
                <a:spcPct val="100000"/>
              </a:lnSpc>
              <a:spcBef>
                <a:spcPts val="0"/>
              </a:spcBef>
              <a:spcAft>
                <a:spcPts val="0"/>
              </a:spcAft>
              <a:buClr>
                <a:schemeClr val="dk1"/>
              </a:buClr>
              <a:buSzPts val="1100"/>
              <a:buChar char="○"/>
            </a:pPr>
            <a:r>
              <a:rPr lang="en">
                <a:solidFill>
                  <a:schemeClr val="dk1"/>
                </a:solidFill>
              </a:rPr>
              <a:t>“When an audio file comes in, we need to have a knowledgeable person review for sacred or sensitive content”</a:t>
            </a:r>
            <a:endParaRPr>
              <a:solidFill>
                <a:schemeClr val="dk1"/>
              </a:solidFill>
            </a:endParaRPr>
          </a:p>
          <a:p>
            <a:pPr indent="-298450" lvl="1" marL="1371600" rtl="0" algn="l">
              <a:lnSpc>
                <a:spcPct val="100000"/>
              </a:lnSpc>
              <a:spcBef>
                <a:spcPts val="0"/>
              </a:spcBef>
              <a:spcAft>
                <a:spcPts val="0"/>
              </a:spcAft>
              <a:buClr>
                <a:schemeClr val="dk1"/>
              </a:buClr>
              <a:buSzPts val="1100"/>
              <a:buChar char="○"/>
            </a:pPr>
            <a:r>
              <a:rPr lang="en">
                <a:solidFill>
                  <a:schemeClr val="dk1"/>
                </a:solidFill>
              </a:rPr>
              <a:t>“When cataloguing images we need to have all files go through the cultural committee to define access permissions”</a:t>
            </a:r>
            <a:endParaRPr>
              <a:solidFill>
                <a:schemeClr val="dk1"/>
              </a:solidFill>
            </a:endParaRPr>
          </a:p>
          <a:p>
            <a:pPr indent="-298450" lvl="1" marL="1371600" rtl="0" algn="l">
              <a:lnSpc>
                <a:spcPct val="100000"/>
              </a:lnSpc>
              <a:spcBef>
                <a:spcPts val="0"/>
              </a:spcBef>
              <a:spcAft>
                <a:spcPts val="0"/>
              </a:spcAft>
              <a:buClr>
                <a:schemeClr val="dk1"/>
              </a:buClr>
              <a:buSzPts val="1100"/>
              <a:buChar char="○"/>
            </a:pPr>
            <a:r>
              <a:rPr lang="en">
                <a:solidFill>
                  <a:schemeClr val="dk1"/>
                </a:solidFill>
              </a:rPr>
              <a:t>“We need a tribal specific controlled vocabulary for describing ceremonial materials in our CMS, because standard subject headings are not applicable”</a:t>
            </a:r>
            <a:endParaRPr>
              <a:solidFill>
                <a:schemeClr val="dk1"/>
              </a:solidFill>
            </a:endParaRPr>
          </a:p>
          <a:p>
            <a:pPr indent="0" lvl="0" marL="457200" rtl="0" algn="l">
              <a:lnSpc>
                <a:spcPct val="100000"/>
              </a:lnSpc>
              <a:spcBef>
                <a:spcPts val="0"/>
              </a:spcBef>
              <a:spcAft>
                <a:spcPts val="0"/>
              </a:spcAft>
              <a:buClr>
                <a:schemeClr val="dk1"/>
              </a:buClr>
              <a:buSzPts val="1400"/>
              <a:buFont typeface="Arial"/>
              <a:buNone/>
            </a:pPr>
            <a:r>
              <a:t/>
            </a:r>
            <a:endParaRPr b="1">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8: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In past training at WSU (through the Tribal Digital Stewardship Cohort Program) dedicated work time has been very important. Try to set time aside for you and your team to get discussion and brainstorming going, sketching out ideas, and making concrete steps like writing or drawing</a:t>
            </a:r>
            <a:endParaRPr/>
          </a:p>
          <a:p>
            <a:pPr indent="0" lvl="0" marL="457200" rtl="0" algn="l">
              <a:lnSpc>
                <a:spcPct val="100000"/>
              </a:lnSpc>
              <a:spcBef>
                <a:spcPts val="0"/>
              </a:spcBef>
              <a:spcAft>
                <a:spcPts val="0"/>
              </a:spcAft>
              <a:buNone/>
            </a:pPr>
            <a:r>
              <a:t/>
            </a:r>
            <a:endParaRPr/>
          </a:p>
          <a:p>
            <a:pPr indent="-298450" lvl="0" marL="457200" rtl="0" algn="l">
              <a:lnSpc>
                <a:spcPct val="100000"/>
              </a:lnSpc>
              <a:spcBef>
                <a:spcPts val="0"/>
              </a:spcBef>
              <a:spcAft>
                <a:spcPts val="0"/>
              </a:spcAft>
              <a:buSzPts val="1100"/>
              <a:buChar char="●"/>
            </a:pPr>
            <a:r>
              <a:rPr lang="en"/>
              <a:t>Whiteboards, chalkboards, or easel pads are a great tool in this work!</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9: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 name="Google Shape;20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solidFill>
                  <a:schemeClr val="dk1"/>
                </a:solidFill>
              </a:rPr>
              <a:t>Additionally, </a:t>
            </a:r>
            <a:r>
              <a:rPr lang="en">
                <a:solidFill>
                  <a:schemeClr val="dk1"/>
                </a:solidFill>
              </a:rPr>
              <a:t>Tribal Digital Stewardship Cohort Program</a:t>
            </a:r>
            <a:r>
              <a:rPr lang="en"/>
              <a:t> members presented their</a:t>
            </a:r>
            <a:r>
              <a:rPr lang="en"/>
              <a:t> Lifecycles to each other during their last training week. This was always one of the favorite times to learn from others.</a:t>
            </a:r>
            <a:endParaRPr/>
          </a:p>
          <a:p>
            <a:pPr indent="0" lvl="0" marL="0" rtl="0" algn="l">
              <a:lnSpc>
                <a:spcPct val="100000"/>
              </a:lnSpc>
              <a:spcBef>
                <a:spcPts val="0"/>
              </a:spcBef>
              <a:spcAft>
                <a:spcPts val="0"/>
              </a:spcAft>
              <a:buSzPts val="1400"/>
              <a:buNone/>
            </a:pPr>
            <a:r>
              <a:t/>
            </a:r>
            <a:endParaRPr/>
          </a:p>
          <a:p>
            <a:pPr indent="-298450" lvl="0" marL="457200" rtl="0" algn="l">
              <a:lnSpc>
                <a:spcPct val="100000"/>
              </a:lnSpc>
              <a:spcBef>
                <a:spcPts val="0"/>
              </a:spcBef>
              <a:spcAft>
                <a:spcPts val="0"/>
              </a:spcAft>
              <a:buSzPts val="1100"/>
              <a:buChar char="●"/>
            </a:pPr>
            <a:r>
              <a:rPr lang="en"/>
              <a:t>Who can you share and present with?</a:t>
            </a:r>
            <a:endParaRPr/>
          </a:p>
          <a:p>
            <a:pPr indent="-298450" lvl="1" marL="914400" rtl="0" algn="l">
              <a:lnSpc>
                <a:spcPct val="100000"/>
              </a:lnSpc>
              <a:spcBef>
                <a:spcPts val="0"/>
              </a:spcBef>
              <a:spcAft>
                <a:spcPts val="0"/>
              </a:spcAft>
              <a:buSzPts val="1100"/>
              <a:buChar char="○"/>
            </a:pPr>
            <a:r>
              <a:rPr lang="en"/>
              <a:t>At first for feedback and practice</a:t>
            </a:r>
            <a:endParaRPr/>
          </a:p>
          <a:p>
            <a:pPr indent="-298450" lvl="1" marL="914400" rtl="0" algn="l">
              <a:lnSpc>
                <a:spcPct val="100000"/>
              </a:lnSpc>
              <a:spcBef>
                <a:spcPts val="0"/>
              </a:spcBef>
              <a:spcAft>
                <a:spcPts val="0"/>
              </a:spcAft>
              <a:buSzPts val="1100"/>
              <a:buChar char="○"/>
            </a:pPr>
            <a:r>
              <a:rPr lang="en"/>
              <a:t>Then to your community, supervisors, colleagues, Tribal council, governance, outside organizations, or others depending on your audience and intentions.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2: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 name="Google Shape;10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Many</a:t>
            </a:r>
            <a:r>
              <a:rPr lang="en"/>
              <a:t> kinds of options for “digital </a:t>
            </a:r>
            <a:r>
              <a:rPr lang="en"/>
              <a:t>life cycles</a:t>
            </a:r>
            <a:r>
              <a:rPr lang="en"/>
              <a:t>” out there, many steps, sometimes a little too detailed to adapt to our own situations.</a:t>
            </a:r>
            <a:endParaRPr/>
          </a:p>
          <a:p>
            <a:pPr indent="-298450" lvl="0" marL="457200" rtl="0" algn="l">
              <a:lnSpc>
                <a:spcPct val="100000"/>
              </a:lnSpc>
              <a:spcBef>
                <a:spcPts val="0"/>
              </a:spcBef>
              <a:spcAft>
                <a:spcPts val="0"/>
              </a:spcAft>
              <a:buSzPts val="1100"/>
              <a:buChar char="●"/>
            </a:pPr>
            <a:r>
              <a:rPr lang="en"/>
              <a:t>This one is from the Digital Curation Centre, and contains all possible digital curation program functions and processes.</a:t>
            </a:r>
            <a:endParaRPr/>
          </a:p>
          <a:p>
            <a:pPr indent="-298450" lvl="0" marL="457200" rtl="0" algn="l">
              <a:lnSpc>
                <a:spcPct val="100000"/>
              </a:lnSpc>
              <a:spcBef>
                <a:spcPts val="0"/>
              </a:spcBef>
              <a:spcAft>
                <a:spcPts val="0"/>
              </a:spcAft>
              <a:buSzPts val="1100"/>
              <a:buChar char="●"/>
            </a:pPr>
            <a:r>
              <a:rPr lang="en"/>
              <a:t>If this looks confusing to look at right off the bat, you are not alone.</a:t>
            </a:r>
            <a:endParaRPr/>
          </a:p>
          <a:p>
            <a:pPr indent="-298450" lvl="0" marL="457200" rtl="0" algn="l">
              <a:lnSpc>
                <a:spcPct val="100000"/>
              </a:lnSpc>
              <a:spcBef>
                <a:spcPts val="0"/>
              </a:spcBef>
              <a:spcAft>
                <a:spcPts val="0"/>
              </a:spcAft>
              <a:buSzPts val="1100"/>
              <a:buChar char="●"/>
            </a:pPr>
            <a:r>
              <a:rPr lang="en"/>
              <a:t>Models like this, while very educational and helpful, can be intimidating when you are at the beginning stages of stewarding and preserving digital collections in your institution.</a:t>
            </a:r>
            <a:endParaRPr/>
          </a:p>
          <a:p>
            <a:pPr indent="-298450" lvl="0" marL="457200" rtl="0" algn="l">
              <a:lnSpc>
                <a:spcPct val="100000"/>
              </a:lnSpc>
              <a:spcBef>
                <a:spcPts val="0"/>
              </a:spcBef>
              <a:spcAft>
                <a:spcPts val="0"/>
              </a:spcAft>
              <a:buSzPts val="1100"/>
              <a:buChar char="●"/>
            </a:pPr>
            <a:r>
              <a:rPr lang="en"/>
              <a:t>They also don’t leave a lot of room for your own philosophies and processes - which might be technical, but also cultural and community-oriented.</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5e32aa835d_0_0: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 name="Google Shape;214;g5e32aa835d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Give yourself a timeline that works for you</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Include a b</a:t>
            </a:r>
            <a:r>
              <a:rPr lang="en">
                <a:solidFill>
                  <a:schemeClr val="dk1"/>
                </a:solidFill>
              </a:rPr>
              <a:t>reakdown of work</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Do this along with other planning and development</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In past trainings, participants created theirs in 1 year </a:t>
            </a:r>
            <a:endParaRPr>
              <a:solidFill>
                <a:schemeClr val="dk1"/>
              </a:solidFill>
            </a:endParaRPr>
          </a:p>
          <a:p>
            <a:pPr indent="0" lvl="0" marL="0" rtl="0" algn="l">
              <a:lnSpc>
                <a:spcPct val="100000"/>
              </a:lnSpc>
              <a:spcBef>
                <a:spcPts val="0"/>
              </a:spcBef>
              <a:spcAft>
                <a:spcPts val="0"/>
              </a:spcAft>
              <a:buClr>
                <a:schemeClr val="dk1"/>
              </a:buClr>
              <a:buSzPts val="1400"/>
              <a:buFont typeface="Arial"/>
              <a:buNone/>
            </a:pPr>
            <a:r>
              <a:t/>
            </a:r>
            <a:endParaRPr sz="1400">
              <a:solidFill>
                <a:schemeClr val="dk1"/>
              </a:solidFill>
            </a:endParaRPr>
          </a:p>
          <a:p>
            <a:pPr indent="0" lvl="0" marL="0" rtl="0" algn="l">
              <a:lnSpc>
                <a:spcPct val="100000"/>
              </a:lnSpc>
              <a:spcBef>
                <a:spcPts val="0"/>
              </a:spcBef>
              <a:spcAft>
                <a:spcPts val="0"/>
              </a:spcAft>
              <a:buClr>
                <a:schemeClr val="dk1"/>
              </a:buClr>
              <a:buSzPts val="1400"/>
              <a:buFont typeface="Arial"/>
              <a:buNone/>
            </a:pPr>
            <a:r>
              <a:t/>
            </a:r>
            <a:endParaRPr b="1" sz="180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20: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solidFill>
                  <a:schemeClr val="dk1"/>
                </a:solidFill>
              </a:rPr>
              <a:t>Pokagon Band members </a:t>
            </a:r>
            <a:r>
              <a:rPr lang="en"/>
              <a:t>listed funding as the piece at the center that keeps resources flowing and allows digital work to happen, another piece that they developed was an in depth donor questionnaire and form</a:t>
            </a:r>
            <a:endParaRPr/>
          </a:p>
          <a:p>
            <a:pPr indent="-298450" lvl="0" marL="457200" rtl="0" algn="l">
              <a:lnSpc>
                <a:spcPct val="100000"/>
              </a:lnSpc>
              <a:spcBef>
                <a:spcPts val="0"/>
              </a:spcBef>
              <a:spcAft>
                <a:spcPts val="0"/>
              </a:spcAft>
              <a:buSzPts val="1100"/>
              <a:buChar char="●"/>
            </a:pPr>
            <a:r>
              <a:rPr lang="en"/>
              <a:t>The Karuk Tribe </a:t>
            </a:r>
            <a:r>
              <a:rPr lang="en"/>
              <a:t>Sípnuuk </a:t>
            </a:r>
            <a:r>
              <a:rPr lang="en"/>
              <a:t>Digital Library team chose a gathering basket as a symbol for their, for digital materials and resources across departments)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21: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 name="Google Shape;229;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1" lang="en"/>
              <a:t>Huna Heritage Foundation </a:t>
            </a:r>
            <a:endParaRPr b="1"/>
          </a:p>
          <a:p>
            <a:pPr indent="-298450" lvl="1" marL="914400" rtl="0" algn="l">
              <a:lnSpc>
                <a:spcPct val="100000"/>
              </a:lnSpc>
              <a:spcBef>
                <a:spcPts val="0"/>
              </a:spcBef>
              <a:spcAft>
                <a:spcPts val="0"/>
              </a:spcAft>
              <a:buSzPts val="1100"/>
              <a:buChar char="○"/>
            </a:pPr>
            <a:r>
              <a:rPr lang="en"/>
              <a:t>From day one of the training, Amelia thought about how she would explain all these complex digital concepts to elders and others in her community. She thought of preserving and sharing blueberries for feasts. </a:t>
            </a:r>
            <a:endParaRPr/>
          </a:p>
          <a:p>
            <a:pPr indent="-298450" lvl="1" marL="914400" rtl="0" algn="l">
              <a:lnSpc>
                <a:spcPct val="100000"/>
              </a:lnSpc>
              <a:spcBef>
                <a:spcPts val="0"/>
              </a:spcBef>
              <a:spcAft>
                <a:spcPts val="0"/>
              </a:spcAft>
              <a:buSzPts val="1100"/>
              <a:buChar char="○"/>
            </a:pPr>
            <a:r>
              <a:rPr lang="en"/>
              <a:t>She came up with the analogy of </a:t>
            </a:r>
            <a:r>
              <a:rPr b="1" lang="en"/>
              <a:t>gathering</a:t>
            </a:r>
            <a:r>
              <a:rPr lang="en"/>
              <a:t>, </a:t>
            </a:r>
            <a:r>
              <a:rPr b="1" lang="en"/>
              <a:t>cleaning/processing</a:t>
            </a:r>
            <a:r>
              <a:rPr lang="en"/>
              <a:t>, </a:t>
            </a:r>
            <a:r>
              <a:rPr b="1" lang="en"/>
              <a:t>canning </a:t>
            </a:r>
            <a:r>
              <a:rPr lang="en"/>
              <a:t>and </a:t>
            </a:r>
            <a:r>
              <a:rPr b="1" lang="en"/>
              <a:t>sharing </a:t>
            </a:r>
            <a:r>
              <a:rPr lang="en"/>
              <a:t>blueberries. The flow of blue in their drawing shows the importance of the water and fishing in Hoonah, an island community.</a:t>
            </a:r>
            <a:endParaRPr/>
          </a:p>
          <a:p>
            <a:pPr indent="-298450" lvl="1" marL="914400" rtl="0" algn="l">
              <a:lnSpc>
                <a:spcPct val="100000"/>
              </a:lnSpc>
              <a:spcBef>
                <a:spcPts val="0"/>
              </a:spcBef>
              <a:spcAft>
                <a:spcPts val="0"/>
              </a:spcAft>
              <a:buSzPts val="1100"/>
              <a:buChar char="○"/>
            </a:pPr>
            <a:r>
              <a:rPr lang="en"/>
              <a:t>Amelia focused on important steps like forming an advisory board, gathering information from community members about their memories of events and people in photographs, and sharing appropriate content online</a:t>
            </a:r>
            <a:endParaRPr/>
          </a:p>
          <a:p>
            <a:pPr indent="-298450" lvl="0" marL="457200" rtl="0" algn="l">
              <a:lnSpc>
                <a:spcPct val="100000"/>
              </a:lnSpc>
              <a:spcBef>
                <a:spcPts val="0"/>
              </a:spcBef>
              <a:spcAft>
                <a:spcPts val="0"/>
              </a:spcAft>
              <a:buSzPts val="1100"/>
              <a:buChar char="●"/>
            </a:pPr>
            <a:r>
              <a:rPr b="1" lang="en"/>
              <a:t>Catawba</a:t>
            </a:r>
            <a:endParaRPr b="1"/>
          </a:p>
          <a:p>
            <a:pPr indent="-298450" lvl="1" marL="914400" rtl="0" algn="l">
              <a:lnSpc>
                <a:spcPct val="100000"/>
              </a:lnSpc>
              <a:spcBef>
                <a:spcPts val="0"/>
              </a:spcBef>
              <a:spcAft>
                <a:spcPts val="0"/>
              </a:spcAft>
              <a:buSzPts val="1100"/>
              <a:buChar char="○"/>
            </a:pPr>
            <a:r>
              <a:rPr lang="en"/>
              <a:t>Ashley used the example of creating pottery to show the stages of her lifecycle</a:t>
            </a:r>
            <a:endParaRPr/>
          </a:p>
          <a:p>
            <a:pPr indent="-298450" lvl="1" marL="914400" rtl="0" algn="l">
              <a:lnSpc>
                <a:spcPct val="100000"/>
              </a:lnSpc>
              <a:spcBef>
                <a:spcPts val="0"/>
              </a:spcBef>
              <a:spcAft>
                <a:spcPts val="0"/>
              </a:spcAft>
              <a:buSzPts val="1100"/>
              <a:buChar char="○"/>
            </a:pPr>
            <a:r>
              <a:rPr lang="en"/>
              <a:t>Clay pottery is a major focus of Catawba culture and artistry, and the archives photograph collection too. The master potters in the community are highly respected and treasured.</a:t>
            </a:r>
            <a:endParaRPr/>
          </a:p>
          <a:p>
            <a:pPr indent="-298450" lvl="1" marL="914400" rtl="0" algn="l">
              <a:lnSpc>
                <a:spcPct val="100000"/>
              </a:lnSpc>
              <a:spcBef>
                <a:spcPts val="0"/>
              </a:spcBef>
              <a:spcAft>
                <a:spcPts val="0"/>
              </a:spcAft>
              <a:buSzPts val="1100"/>
              <a:buChar char="○"/>
            </a:pPr>
            <a:r>
              <a:rPr lang="en"/>
              <a:t>Her stages of Get it, Check it, Save it, and Share it map to </a:t>
            </a:r>
            <a:r>
              <a:rPr b="1" lang="en"/>
              <a:t>Collect and mold</a:t>
            </a:r>
            <a:r>
              <a:rPr lang="en"/>
              <a:t> the clay,</a:t>
            </a:r>
            <a:r>
              <a:rPr b="1" lang="en"/>
              <a:t> Scrape and rub</a:t>
            </a:r>
            <a:r>
              <a:rPr lang="en"/>
              <a:t> the clay, </a:t>
            </a:r>
            <a:r>
              <a:rPr b="1" lang="en"/>
              <a:t>fire your piece</a:t>
            </a:r>
            <a:r>
              <a:rPr lang="en"/>
              <a:t>, and </a:t>
            </a:r>
            <a:r>
              <a:rPr b="1" lang="en"/>
              <a:t>share </a:t>
            </a:r>
            <a:r>
              <a:rPr lang="en"/>
              <a:t>your piece with others. </a:t>
            </a:r>
            <a:endParaRPr/>
          </a:p>
          <a:p>
            <a:pPr indent="-298450" lvl="1" marL="914400" rtl="0" algn="l">
              <a:lnSpc>
                <a:spcPct val="100000"/>
              </a:lnSpc>
              <a:spcBef>
                <a:spcPts val="0"/>
              </a:spcBef>
              <a:spcAft>
                <a:spcPts val="0"/>
              </a:spcAft>
              <a:buSzPts val="1100"/>
              <a:buChar char="○"/>
            </a:pPr>
            <a:r>
              <a:rPr lang="en"/>
              <a:t>As someone who was often working solo in her department, Ashley added steps like ensuring MANAGEABLE digital preservation to “Save it”, and connected “Share it” to other institutional goals like working with the Education and Language departments to connect with youth programs  </a:t>
            </a:r>
            <a:endParaRPr/>
          </a:p>
          <a:p>
            <a:pPr indent="45720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22: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 name="Google Shape;239;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chemeClr val="dk1"/>
              </a:buClr>
              <a:buSzPts val="1100"/>
              <a:buChar char="●"/>
            </a:pPr>
            <a:r>
              <a:rPr lang="en">
                <a:solidFill>
                  <a:schemeClr val="dk1"/>
                </a:solidFill>
              </a:rPr>
              <a:t>Start writing ideas -  it may be a circle, a square it may have more than the four parts...it is up to YOU</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These Digital Stewardship Lifecycle concepts are repeated throughout the structure and content of our Digital Stewardship Curriculum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The Digital Stewardship Lifecycle Worksheet is an option for writing down ideas and notes</a:t>
            </a:r>
            <a:endParaRPr>
              <a:solidFill>
                <a:schemeClr val="dk1"/>
              </a:solidFill>
            </a:endParaRPr>
          </a:p>
          <a:p>
            <a:pPr indent="0" lvl="0" marL="0" rtl="0" algn="l">
              <a:lnSpc>
                <a:spcPct val="100000"/>
              </a:lnSpc>
              <a:spcBef>
                <a:spcPts val="400"/>
              </a:spcBef>
              <a:spcAft>
                <a:spcPts val="0"/>
              </a:spcAft>
              <a:buClr>
                <a:srgbClr val="333333"/>
              </a:buClr>
              <a:buSzPts val="1400"/>
              <a:buFont typeface="Arial"/>
              <a:buNone/>
            </a:pPr>
            <a:r>
              <a:t/>
            </a:r>
            <a:endParaRPr sz="1800">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24: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 name="Google Shape;245;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86a499b783_0_0:notes"/>
          <p:cNvSpPr/>
          <p:nvPr>
            <p:ph idx="2" type="sldImg"/>
          </p:nvPr>
        </p:nvSpPr>
        <p:spPr>
          <a:xfrm>
            <a:off x="311898" y="685800"/>
            <a:ext cx="62349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86a499b78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3: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 name="Google Shape;11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In the Digital Stewardship Curriculum training, we wanted to simplify a model for the digital collections stewardship over the entire process.</a:t>
            </a:r>
            <a:endParaRPr/>
          </a:p>
          <a:p>
            <a:pPr indent="-298450" lvl="0" marL="457200" rtl="0" algn="l">
              <a:lnSpc>
                <a:spcPct val="100000"/>
              </a:lnSpc>
              <a:spcBef>
                <a:spcPts val="0"/>
              </a:spcBef>
              <a:spcAft>
                <a:spcPts val="0"/>
              </a:spcAft>
              <a:buSzPts val="1100"/>
              <a:buChar char="●"/>
            </a:pPr>
            <a:r>
              <a:rPr lang="en"/>
              <a:t>This starting point provides a more flexible base to design your own “Digital Stewardship Lifecycle”</a:t>
            </a:r>
            <a:endParaRPr/>
          </a:p>
          <a:p>
            <a:pPr indent="-298450" lvl="1" marL="914400" rtl="0" algn="l">
              <a:lnSpc>
                <a:spcPct val="100000"/>
              </a:lnSpc>
              <a:spcBef>
                <a:spcPts val="0"/>
              </a:spcBef>
              <a:spcAft>
                <a:spcPts val="0"/>
              </a:spcAft>
              <a:buSzPts val="1100"/>
              <a:buChar char="○"/>
            </a:pPr>
            <a:r>
              <a:rPr lang="en"/>
              <a:t>4 big buckets of “Get it” “Check it” “Save it” and “Share it.” </a:t>
            </a:r>
            <a:endParaRPr/>
          </a:p>
          <a:p>
            <a:pPr indent="-298450" lvl="0" marL="457200" rtl="0" algn="l">
              <a:lnSpc>
                <a:spcPct val="100000"/>
              </a:lnSpc>
              <a:spcBef>
                <a:spcPts val="0"/>
              </a:spcBef>
              <a:spcAft>
                <a:spcPts val="0"/>
              </a:spcAft>
              <a:buSzPts val="1100"/>
              <a:buChar char="●"/>
            </a:pPr>
            <a:r>
              <a:rPr lang="en"/>
              <a:t>The </a:t>
            </a:r>
            <a:r>
              <a:rPr lang="en"/>
              <a:t>life cycle</a:t>
            </a:r>
            <a:r>
              <a:rPr lang="en"/>
              <a:t> of digital stewardship can be pieced out into these buckets.</a:t>
            </a:r>
            <a:endParaRPr b="1"/>
          </a:p>
          <a:p>
            <a:pPr indent="-298450" lvl="0" marL="457200" rtl="0" algn="l">
              <a:lnSpc>
                <a:spcPct val="100000"/>
              </a:lnSpc>
              <a:spcBef>
                <a:spcPts val="0"/>
              </a:spcBef>
              <a:spcAft>
                <a:spcPts val="0"/>
              </a:spcAft>
              <a:buSzPts val="1100"/>
              <a:buChar char="●"/>
            </a:pPr>
            <a:r>
              <a:rPr b="1" lang="en"/>
              <a:t>Important note on language:</a:t>
            </a:r>
            <a:r>
              <a:rPr lang="en"/>
              <a:t> Our WSU Digital Stewardship Curriculum staff member’s primary language is English, so that is what we have used for this training material, but most organizations who create a Digital Stewardship Lifecycle translate and transform the Lifecycle into their own language (either entirely, or use bilingual representation). This is an important part of adapting a Digital Stewardship Lifecycle to your needs. </a:t>
            </a:r>
            <a:endParaRPr b="1"/>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4: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 name="Google Shape;11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chemeClr val="dk1"/>
              </a:buClr>
              <a:buSzPts val="1100"/>
              <a:buChar char="●"/>
            </a:pPr>
            <a:r>
              <a:rPr lang="en">
                <a:solidFill>
                  <a:schemeClr val="dk1"/>
                </a:solidFill>
              </a:rPr>
              <a:t>We will look at each of these individually </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get it - check-it - save it - share it -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8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5: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Get is involves </a:t>
            </a:r>
            <a:r>
              <a:rPr lang="en"/>
              <a:t>bringing materials into your institution (donations, collecting, scanning documents at another institution).</a:t>
            </a:r>
            <a:endParaRPr/>
          </a:p>
          <a:p>
            <a:pPr indent="-298450" lvl="0" marL="457200" rtl="0" algn="l">
              <a:lnSpc>
                <a:spcPct val="100000"/>
              </a:lnSpc>
              <a:spcBef>
                <a:spcPts val="0"/>
              </a:spcBef>
              <a:spcAft>
                <a:spcPts val="0"/>
              </a:spcAft>
              <a:buSzPts val="1100"/>
              <a:buChar char="●"/>
            </a:pPr>
            <a:r>
              <a:rPr lang="en"/>
              <a:t>In this stage, you might also be supporting your community in caring for their family or shared materials.</a:t>
            </a:r>
            <a:endParaRPr/>
          </a:p>
          <a:p>
            <a:pPr indent="-298450" lvl="0" marL="457200" rtl="0" algn="l">
              <a:lnSpc>
                <a:spcPct val="100000"/>
              </a:lnSpc>
              <a:spcBef>
                <a:spcPts val="0"/>
              </a:spcBef>
              <a:spcAft>
                <a:spcPts val="0"/>
              </a:spcAft>
              <a:buSzPts val="1100"/>
              <a:buChar char="●"/>
            </a:pPr>
            <a:r>
              <a:rPr lang="en"/>
              <a:t>There are </a:t>
            </a:r>
            <a:r>
              <a:rPr lang="en"/>
              <a:t>many ways to GET digital materials </a:t>
            </a:r>
            <a:endParaRPr/>
          </a:p>
          <a:p>
            <a:pPr indent="-298450" lvl="1" marL="914400" rtl="0" algn="l">
              <a:lnSpc>
                <a:spcPct val="100000"/>
              </a:lnSpc>
              <a:spcBef>
                <a:spcPts val="0"/>
              </a:spcBef>
              <a:spcAft>
                <a:spcPts val="0"/>
              </a:spcAft>
              <a:buSzPts val="1100"/>
              <a:buChar char="○"/>
            </a:pPr>
            <a:r>
              <a:rPr lang="en"/>
              <a:t>Find materials, </a:t>
            </a:r>
            <a:endParaRPr/>
          </a:p>
          <a:p>
            <a:pPr indent="-298450" lvl="1" marL="914400" rtl="0" algn="l">
              <a:lnSpc>
                <a:spcPct val="100000"/>
              </a:lnSpc>
              <a:spcBef>
                <a:spcPts val="0"/>
              </a:spcBef>
              <a:spcAft>
                <a:spcPts val="0"/>
              </a:spcAft>
              <a:buSzPts val="1100"/>
              <a:buChar char="○"/>
            </a:pPr>
            <a:r>
              <a:rPr lang="en"/>
              <a:t>Select materials, </a:t>
            </a:r>
            <a:endParaRPr/>
          </a:p>
          <a:p>
            <a:pPr indent="-298450" lvl="1" marL="914400" rtl="0" algn="l">
              <a:lnSpc>
                <a:spcPct val="100000"/>
              </a:lnSpc>
              <a:spcBef>
                <a:spcPts val="0"/>
              </a:spcBef>
              <a:spcAft>
                <a:spcPts val="0"/>
              </a:spcAft>
              <a:buSzPts val="1100"/>
              <a:buChar char="○"/>
            </a:pPr>
            <a:r>
              <a:rPr lang="en"/>
              <a:t>Accept donations, </a:t>
            </a:r>
            <a:endParaRPr/>
          </a:p>
          <a:p>
            <a:pPr indent="-298450" lvl="1" marL="914400" rtl="0" algn="l">
              <a:lnSpc>
                <a:spcPct val="100000"/>
              </a:lnSpc>
              <a:spcBef>
                <a:spcPts val="0"/>
              </a:spcBef>
              <a:spcAft>
                <a:spcPts val="0"/>
              </a:spcAft>
              <a:buSzPts val="1100"/>
              <a:buChar char="○"/>
            </a:pPr>
            <a:r>
              <a:rPr lang="en"/>
              <a:t>Make copies of state or federal records, </a:t>
            </a:r>
            <a:endParaRPr/>
          </a:p>
          <a:p>
            <a:pPr indent="-298450" lvl="1" marL="914400" rtl="0" algn="l">
              <a:lnSpc>
                <a:spcPct val="100000"/>
              </a:lnSpc>
              <a:spcBef>
                <a:spcPts val="0"/>
              </a:spcBef>
              <a:spcAft>
                <a:spcPts val="0"/>
              </a:spcAft>
              <a:buSzPts val="1100"/>
              <a:buChar char="○"/>
            </a:pPr>
            <a:r>
              <a:rPr lang="en"/>
              <a:t>create digital copies</a:t>
            </a:r>
            <a:endParaRPr/>
          </a:p>
          <a:p>
            <a:pPr indent="-298450" lvl="1" marL="914400" rtl="0" algn="l">
              <a:lnSpc>
                <a:spcPct val="100000"/>
              </a:lnSpc>
              <a:spcBef>
                <a:spcPts val="0"/>
              </a:spcBef>
              <a:spcAft>
                <a:spcPts val="0"/>
              </a:spcAft>
              <a:buSzPts val="1100"/>
              <a:buChar char="○"/>
            </a:pPr>
            <a:r>
              <a:rPr lang="en"/>
              <a:t>Create digital copies in your community (for example a community scanning day)</a:t>
            </a:r>
            <a:endParaRPr/>
          </a:p>
          <a:p>
            <a:pPr indent="-298450" lvl="1" marL="914400" rtl="0" algn="l">
              <a:lnSpc>
                <a:spcPct val="100000"/>
              </a:lnSpc>
              <a:spcBef>
                <a:spcPts val="0"/>
              </a:spcBef>
              <a:spcAft>
                <a:spcPts val="0"/>
              </a:spcAft>
              <a:buSzPts val="1100"/>
              <a:buChar char="○"/>
            </a:pPr>
            <a:r>
              <a:rPr lang="en"/>
              <a:t>Work with others to expand your collections </a:t>
            </a:r>
            <a:endParaRPr/>
          </a:p>
          <a:p>
            <a:pPr indent="-298450" lvl="0" marL="457200" rtl="0" algn="l">
              <a:lnSpc>
                <a:spcPct val="100000"/>
              </a:lnSpc>
              <a:spcBef>
                <a:spcPts val="0"/>
              </a:spcBef>
              <a:spcAft>
                <a:spcPts val="0"/>
              </a:spcAft>
              <a:buSzPts val="1100"/>
              <a:buChar char="●"/>
            </a:pPr>
            <a:r>
              <a:rPr lang="en"/>
              <a:t>BUT you’ll need to be</a:t>
            </a:r>
            <a:r>
              <a:rPr b="1" lang="en"/>
              <a:t> SELECTIVE-</a:t>
            </a:r>
            <a:r>
              <a:rPr lang="en"/>
              <a:t>-</a:t>
            </a:r>
            <a:r>
              <a:rPr b="1" lang="en"/>
              <a:t>not all physical material needs to be digital</a:t>
            </a:r>
            <a:r>
              <a:rPr lang="en"/>
              <a:t>, </a:t>
            </a:r>
            <a:endParaRPr/>
          </a:p>
          <a:p>
            <a:pPr indent="-298450" lvl="0" marL="457200" rtl="0" algn="l">
              <a:lnSpc>
                <a:spcPct val="100000"/>
              </a:lnSpc>
              <a:spcBef>
                <a:spcPts val="0"/>
              </a:spcBef>
              <a:spcAft>
                <a:spcPts val="0"/>
              </a:spcAft>
              <a:buSzPts val="1100"/>
              <a:buChar char="●"/>
            </a:pPr>
            <a:r>
              <a:rPr lang="en"/>
              <a:t>Select based on your own collections needs, the needs of your researches and the goals and plans of your repository/tribe (other topic to look at: Mission and Vision and Collections Development).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6: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 name="Google Shape;12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Check it is all about managing, organizing, and understanding collections and materials in your care.</a:t>
            </a:r>
            <a:endParaRPr/>
          </a:p>
          <a:p>
            <a:pPr indent="-298450" lvl="0" marL="457200" rtl="0" algn="l">
              <a:spcBef>
                <a:spcPts val="0"/>
              </a:spcBef>
              <a:spcAft>
                <a:spcPts val="0"/>
              </a:spcAft>
              <a:buSzPts val="1100"/>
              <a:buChar char="●"/>
            </a:pPr>
            <a:r>
              <a:rPr lang="en"/>
              <a:t>C</a:t>
            </a:r>
            <a:r>
              <a:rPr lang="en"/>
              <a:t>heck for quality and description. make sure they come in safely and intact.</a:t>
            </a:r>
            <a:endParaRPr/>
          </a:p>
          <a:p>
            <a:pPr indent="-298450" lvl="0" marL="457200" rtl="0" algn="l">
              <a:lnSpc>
                <a:spcPct val="100000"/>
              </a:lnSpc>
              <a:spcBef>
                <a:spcPts val="0"/>
              </a:spcBef>
              <a:spcAft>
                <a:spcPts val="0"/>
              </a:spcAft>
              <a:buSzPts val="1100"/>
              <a:buChar char="●"/>
            </a:pPr>
            <a:r>
              <a:rPr lang="en"/>
              <a:t>Make sure that materials are up to your standards for quality and description so that they </a:t>
            </a:r>
            <a:r>
              <a:rPr lang="en"/>
              <a:t>remain</a:t>
            </a:r>
            <a:r>
              <a:rPr lang="en"/>
              <a:t> intact.</a:t>
            </a:r>
            <a:endParaRPr/>
          </a:p>
          <a:p>
            <a:pPr indent="-298450" lvl="0" marL="457200" rtl="0" algn="l">
              <a:lnSpc>
                <a:spcPct val="100000"/>
              </a:lnSpc>
              <a:spcBef>
                <a:spcPts val="0"/>
              </a:spcBef>
              <a:spcAft>
                <a:spcPts val="0"/>
              </a:spcAft>
              <a:buSzPts val="1100"/>
              <a:buChar char="●"/>
            </a:pPr>
            <a:r>
              <a:rPr lang="en"/>
              <a:t>T</a:t>
            </a:r>
            <a:r>
              <a:rPr lang="en"/>
              <a:t>here are different</a:t>
            </a:r>
            <a:r>
              <a:rPr b="1" lang="en"/>
              <a:t> factors for checking:</a:t>
            </a:r>
            <a:r>
              <a:rPr lang="en"/>
              <a:t> -- you are trying to UNDERSTAND what you have..</a:t>
            </a:r>
            <a:endParaRPr/>
          </a:p>
          <a:p>
            <a:pPr indent="-298450" lvl="1" marL="914400" rtl="0" algn="l">
              <a:lnSpc>
                <a:spcPct val="100000"/>
              </a:lnSpc>
              <a:spcBef>
                <a:spcPts val="0"/>
              </a:spcBef>
              <a:spcAft>
                <a:spcPts val="0"/>
              </a:spcAft>
              <a:buSzPts val="1100"/>
              <a:buChar char="○"/>
            </a:pPr>
            <a:r>
              <a:rPr b="1" lang="en"/>
              <a:t>What is the quality </a:t>
            </a:r>
            <a:r>
              <a:rPr lang="en"/>
              <a:t>-- file size, type… is it a common format or do you need special equipment/software to read it?, is it corrupted?, can you open it?</a:t>
            </a:r>
            <a:endParaRPr/>
          </a:p>
          <a:p>
            <a:pPr indent="-298450" lvl="1" marL="914400" rtl="0" algn="l">
              <a:lnSpc>
                <a:spcPct val="100000"/>
              </a:lnSpc>
              <a:spcBef>
                <a:spcPts val="0"/>
              </a:spcBef>
              <a:spcAft>
                <a:spcPts val="0"/>
              </a:spcAft>
              <a:buSzPts val="1100"/>
              <a:buChar char="○"/>
            </a:pPr>
            <a:r>
              <a:rPr b="1" lang="en"/>
              <a:t>What are the levels of description</a:t>
            </a:r>
            <a:r>
              <a:rPr lang="en"/>
              <a:t> (existing)-- does it have metadata associated with it already? Description information can be embedded in files, in a collection guide or attached document, a sticky note, someone’s verbal sharing of </a:t>
            </a:r>
            <a:r>
              <a:rPr lang="en"/>
              <a:t>their</a:t>
            </a:r>
            <a:r>
              <a:rPr lang="en"/>
              <a:t> memory of the materials, etc. </a:t>
            </a:r>
            <a:endParaRPr/>
          </a:p>
          <a:p>
            <a:pPr indent="-298450" lvl="1" marL="914400" rtl="0" algn="l">
              <a:lnSpc>
                <a:spcPct val="100000"/>
              </a:lnSpc>
              <a:spcBef>
                <a:spcPts val="0"/>
              </a:spcBef>
              <a:spcAft>
                <a:spcPts val="0"/>
              </a:spcAft>
              <a:buSzPts val="1100"/>
              <a:buChar char="○"/>
            </a:pPr>
            <a:r>
              <a:rPr b="1" lang="en"/>
              <a:t>How is it organized?</a:t>
            </a:r>
            <a:r>
              <a:rPr lang="en"/>
              <a:t> Is there more work to do to make things understandable and findable? </a:t>
            </a:r>
            <a:endParaRPr/>
          </a:p>
          <a:p>
            <a:pPr indent="0" lvl="0" marL="0" rtl="0" algn="l">
              <a:lnSpc>
                <a:spcPct val="100000"/>
              </a:lnSpc>
              <a:spcBef>
                <a:spcPts val="0"/>
              </a:spcBef>
              <a:spcAft>
                <a:spcPts val="0"/>
              </a:spcAft>
              <a:buClr>
                <a:schemeClr val="dk1"/>
              </a:buClr>
              <a:buSzPts val="1400"/>
              <a:buFont typeface="Arial"/>
              <a:buNone/>
            </a:pPr>
            <a:r>
              <a:t/>
            </a:r>
            <a:endParaRPr sz="1200"/>
          </a:p>
          <a:p>
            <a:pPr indent="0" lvl="0" marL="0" rtl="0" algn="l">
              <a:lnSpc>
                <a:spcPct val="100000"/>
              </a:lnSpc>
              <a:spcBef>
                <a:spcPts val="0"/>
              </a:spcBef>
              <a:spcAft>
                <a:spcPts val="0"/>
              </a:spcAft>
              <a:buClr>
                <a:schemeClr val="dk1"/>
              </a:buClr>
              <a:buSzPts val="1400"/>
              <a:buFont typeface="Arial"/>
              <a:buNone/>
            </a:pPr>
            <a:r>
              <a:t/>
            </a:r>
            <a:endParaRPr sz="1200"/>
          </a:p>
          <a:p>
            <a:pPr indent="0" lvl="0" marL="0" rtl="0" algn="l">
              <a:lnSpc>
                <a:spcPct val="100000"/>
              </a:lnSpc>
              <a:spcBef>
                <a:spcPts val="0"/>
              </a:spcBef>
              <a:spcAft>
                <a:spcPts val="0"/>
              </a:spcAft>
              <a:buSzPts val="1400"/>
              <a:buNone/>
            </a:pPr>
            <a:r>
              <a:t/>
            </a: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7: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 name="Google Shape;13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SAVE IT: this is about </a:t>
            </a:r>
            <a:r>
              <a:rPr b="1" lang="en"/>
              <a:t>security, storage and organization -- (</a:t>
            </a:r>
            <a:r>
              <a:rPr i="1" lang="en"/>
              <a:t>meaningful</a:t>
            </a:r>
            <a:r>
              <a:rPr lang="en"/>
              <a:t> organization)</a:t>
            </a:r>
            <a:endParaRPr b="1"/>
          </a:p>
          <a:p>
            <a:pPr indent="-298450" lvl="0" marL="457200" rtl="0" algn="l">
              <a:lnSpc>
                <a:spcPct val="100000"/>
              </a:lnSpc>
              <a:spcBef>
                <a:spcPts val="0"/>
              </a:spcBef>
              <a:spcAft>
                <a:spcPts val="0"/>
              </a:spcAft>
              <a:buSzPts val="1100"/>
              <a:buChar char="●"/>
            </a:pPr>
            <a:r>
              <a:rPr b="1" lang="en"/>
              <a:t>Inventory</a:t>
            </a:r>
            <a:r>
              <a:rPr lang="en"/>
              <a:t> -- all materials you “get” should be </a:t>
            </a:r>
            <a:r>
              <a:rPr b="1" lang="en"/>
              <a:t>inventoried </a:t>
            </a:r>
            <a:r>
              <a:rPr lang="en"/>
              <a:t>as part of your larger collection and subcollections </a:t>
            </a:r>
            <a:endParaRPr/>
          </a:p>
          <a:p>
            <a:pPr indent="-298450" lvl="1" marL="914400" rtl="0" algn="l">
              <a:lnSpc>
                <a:spcPct val="100000"/>
              </a:lnSpc>
              <a:spcBef>
                <a:spcPts val="0"/>
              </a:spcBef>
              <a:spcAft>
                <a:spcPts val="0"/>
              </a:spcAft>
              <a:buSzPts val="1100"/>
              <a:buChar char="○"/>
            </a:pPr>
            <a:r>
              <a:rPr lang="en"/>
              <a:t>(this overlaps with processing and describing collections/items. </a:t>
            </a:r>
            <a:r>
              <a:rPr lang="en">
                <a:highlight>
                  <a:srgbClr val="FFFF00"/>
                </a:highlight>
              </a:rPr>
              <a:t>Check It, but is equally important for digital storage)</a:t>
            </a:r>
            <a:endParaRPr>
              <a:highlight>
                <a:srgbClr val="FFFF00"/>
              </a:highlight>
            </a:endParaRPr>
          </a:p>
          <a:p>
            <a:pPr indent="-298450" lvl="0" marL="457200" rtl="0" algn="l">
              <a:lnSpc>
                <a:spcPct val="100000"/>
              </a:lnSpc>
              <a:spcBef>
                <a:spcPts val="0"/>
              </a:spcBef>
              <a:spcAft>
                <a:spcPts val="0"/>
              </a:spcAft>
              <a:buSzPts val="1100"/>
              <a:buChar char="●"/>
            </a:pPr>
            <a:r>
              <a:rPr b="1" lang="en"/>
              <a:t>S</a:t>
            </a:r>
            <a:r>
              <a:rPr b="1" lang="en"/>
              <a:t>torage </a:t>
            </a:r>
            <a:r>
              <a:rPr lang="en"/>
              <a:t>-- types of digital storage and preservation (check out resources on Digital Preservation for more information) </a:t>
            </a:r>
            <a:endParaRPr/>
          </a:p>
          <a:p>
            <a:pPr indent="-298450" lvl="1" marL="914400" rtl="0" algn="l">
              <a:lnSpc>
                <a:spcPct val="100000"/>
              </a:lnSpc>
              <a:spcBef>
                <a:spcPts val="0"/>
              </a:spcBef>
              <a:spcAft>
                <a:spcPts val="0"/>
              </a:spcAft>
              <a:buSzPts val="1100"/>
              <a:buChar char="○"/>
            </a:pPr>
            <a:r>
              <a:rPr lang="en"/>
              <a:t>If you are just starting out, think about </a:t>
            </a:r>
            <a:r>
              <a:rPr b="1" lang="en"/>
              <a:t>WHERE</a:t>
            </a:r>
            <a:r>
              <a:rPr lang="en"/>
              <a:t> you store digital files and the </a:t>
            </a:r>
            <a:r>
              <a:rPr b="1" lang="en"/>
              <a:t>WAYS </a:t>
            </a:r>
            <a:r>
              <a:rPr lang="en"/>
              <a:t>you store them and </a:t>
            </a:r>
            <a:r>
              <a:rPr b="1" lang="en"/>
              <a:t>HOW</a:t>
            </a:r>
            <a:r>
              <a:rPr lang="en"/>
              <a:t> you </a:t>
            </a:r>
            <a:r>
              <a:rPr b="1" lang="en"/>
              <a:t>PROTECT</a:t>
            </a:r>
            <a:r>
              <a:rPr lang="en"/>
              <a:t> them (multiple copies, back-ups off site)</a:t>
            </a:r>
            <a:endParaRPr/>
          </a:p>
          <a:p>
            <a:pPr indent="-298450" lvl="0" marL="457200" rtl="0" algn="l">
              <a:lnSpc>
                <a:spcPct val="100000"/>
              </a:lnSpc>
              <a:spcBef>
                <a:spcPts val="0"/>
              </a:spcBef>
              <a:spcAft>
                <a:spcPts val="0"/>
              </a:spcAft>
              <a:buSzPts val="1100"/>
              <a:buChar char="●"/>
            </a:pPr>
            <a:r>
              <a:rPr lang="en"/>
              <a:t>Provide </a:t>
            </a:r>
            <a:r>
              <a:rPr b="1" lang="en"/>
              <a:t>meaningful organization:</a:t>
            </a:r>
            <a:endParaRPr b="1"/>
          </a:p>
          <a:p>
            <a:pPr indent="-298450" lvl="1" marL="914400" rtl="0" algn="l">
              <a:lnSpc>
                <a:spcPct val="100000"/>
              </a:lnSpc>
              <a:spcBef>
                <a:spcPts val="0"/>
              </a:spcBef>
              <a:spcAft>
                <a:spcPts val="0"/>
              </a:spcAft>
              <a:buSzPts val="1100"/>
              <a:buChar char="○"/>
            </a:pPr>
            <a:r>
              <a:rPr lang="en"/>
              <a:t>Organizing is part of saving (</a:t>
            </a:r>
            <a:r>
              <a:rPr b="1" lang="en"/>
              <a:t>if you can’t find it you, saving doesn’t help!)</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8: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Share it is p</a:t>
            </a:r>
            <a:r>
              <a:rPr lang="en">
                <a:solidFill>
                  <a:schemeClr val="dk1"/>
                </a:solidFill>
              </a:rPr>
              <a:t>roviding access to materials, which might happen in many ways: Online digital collections, exhibits, educational materials and curriculum, research and reference</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T</a:t>
            </a:r>
            <a:r>
              <a:rPr lang="en">
                <a:solidFill>
                  <a:schemeClr val="dk1"/>
                </a:solidFill>
              </a:rPr>
              <a:t>his stage is where it gets interesting! What are the POINTS OF ACCESS for your collections?</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Check out resources for </a:t>
            </a:r>
            <a:r>
              <a:rPr lang="en">
                <a:solidFill>
                  <a:schemeClr val="dk1"/>
                </a:solidFill>
              </a:rPr>
              <a:t>Mukurtu CMS and other platforms to share your content with your communities</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As you plan, you should be thinking of all the ways you can show or </a:t>
            </a:r>
            <a:r>
              <a:rPr b="1" lang="en">
                <a:solidFill>
                  <a:schemeClr val="dk1"/>
                </a:solidFill>
              </a:rPr>
              <a:t>SHARE your materials </a:t>
            </a:r>
            <a:r>
              <a:rPr lang="en">
                <a:solidFill>
                  <a:schemeClr val="dk1"/>
                </a:solidFill>
              </a:rPr>
              <a:t>(different audiences)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For your institution and community, what does this entail in relation to the </a:t>
            </a:r>
            <a:r>
              <a:rPr b="1" lang="en">
                <a:solidFill>
                  <a:schemeClr val="dk1"/>
                </a:solidFill>
              </a:rPr>
              <a:t>types of ACCESS that meet your cultural</a:t>
            </a:r>
            <a:r>
              <a:rPr lang="en">
                <a:solidFill>
                  <a:schemeClr val="dk1"/>
                </a:solidFill>
              </a:rPr>
              <a:t> protocols and values  </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Are there </a:t>
            </a:r>
            <a:r>
              <a:rPr lang="en">
                <a:solidFill>
                  <a:schemeClr val="dk1"/>
                </a:solidFill>
              </a:rPr>
              <a:t>materials</a:t>
            </a:r>
            <a:r>
              <a:rPr lang="en">
                <a:solidFill>
                  <a:schemeClr val="dk1"/>
                </a:solidFill>
              </a:rPr>
              <a:t> that only elders should have access to? </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Are there materials that should only be seen or used at a certain time of year?</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Are there materials which should only be shared within your Tribe, Nation, or community, and not with outsiders?</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
                <a:solidFill>
                  <a:schemeClr val="dk1"/>
                </a:solidFill>
              </a:rPr>
              <a:t>Are there materials that are geared towards youth in your community?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9: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chemeClr val="dk1"/>
              </a:buClr>
              <a:buSzPts val="1100"/>
              <a:buChar char="●"/>
            </a:pPr>
            <a:r>
              <a:rPr lang="en">
                <a:solidFill>
                  <a:schemeClr val="dk1"/>
                </a:solidFill>
              </a:rPr>
              <a:t>After thinking through the stages of Get It, Check It, Save It, and Share It</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You will a</a:t>
            </a:r>
            <a:r>
              <a:rPr lang="en">
                <a:solidFill>
                  <a:schemeClr val="dk1"/>
                </a:solidFill>
              </a:rPr>
              <a:t>dd in your own Cultural Checks to this basic model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These “Cultural Checks” add layers to the general lifecycle model steps and are </a:t>
            </a:r>
            <a:r>
              <a:rPr lang="en">
                <a:solidFill>
                  <a:schemeClr val="dk1"/>
                </a:solidFill>
              </a:rPr>
              <a:t>specific to your community</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By working through these important considerations, you can create a Digital Stewardship Lifecycle which is first and foremost grounded in your cultural protocols and practices and community values</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721425" y="2775847"/>
            <a:ext cx="5216700" cy="1134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Clr>
                <a:srgbClr val="2185C5"/>
              </a:buClr>
              <a:buSzPts val="4800"/>
              <a:buNone/>
              <a:defRPr sz="4800">
                <a:solidFill>
                  <a:srgbClr val="2185C5"/>
                </a:solidFill>
              </a:defRPr>
            </a:lvl2pPr>
            <a:lvl3pPr lvl="2" algn="l">
              <a:lnSpc>
                <a:spcPct val="100000"/>
              </a:lnSpc>
              <a:spcBef>
                <a:spcPts val="0"/>
              </a:spcBef>
              <a:spcAft>
                <a:spcPts val="0"/>
              </a:spcAft>
              <a:buClr>
                <a:srgbClr val="2185C5"/>
              </a:buClr>
              <a:buSzPts val="4800"/>
              <a:buNone/>
              <a:defRPr sz="4800">
                <a:solidFill>
                  <a:srgbClr val="2185C5"/>
                </a:solidFill>
              </a:defRPr>
            </a:lvl3pPr>
            <a:lvl4pPr lvl="3" algn="l">
              <a:lnSpc>
                <a:spcPct val="100000"/>
              </a:lnSpc>
              <a:spcBef>
                <a:spcPts val="0"/>
              </a:spcBef>
              <a:spcAft>
                <a:spcPts val="0"/>
              </a:spcAft>
              <a:buClr>
                <a:srgbClr val="2185C5"/>
              </a:buClr>
              <a:buSzPts val="4800"/>
              <a:buNone/>
              <a:defRPr sz="4800">
                <a:solidFill>
                  <a:srgbClr val="2185C5"/>
                </a:solidFill>
              </a:defRPr>
            </a:lvl4pPr>
            <a:lvl5pPr lvl="4" algn="l">
              <a:lnSpc>
                <a:spcPct val="100000"/>
              </a:lnSpc>
              <a:spcBef>
                <a:spcPts val="0"/>
              </a:spcBef>
              <a:spcAft>
                <a:spcPts val="0"/>
              </a:spcAft>
              <a:buClr>
                <a:srgbClr val="2185C5"/>
              </a:buClr>
              <a:buSzPts val="4800"/>
              <a:buNone/>
              <a:defRPr sz="4800">
                <a:solidFill>
                  <a:srgbClr val="2185C5"/>
                </a:solidFill>
              </a:defRPr>
            </a:lvl5pPr>
            <a:lvl6pPr lvl="5" algn="l">
              <a:lnSpc>
                <a:spcPct val="100000"/>
              </a:lnSpc>
              <a:spcBef>
                <a:spcPts val="0"/>
              </a:spcBef>
              <a:spcAft>
                <a:spcPts val="0"/>
              </a:spcAft>
              <a:buClr>
                <a:srgbClr val="2185C5"/>
              </a:buClr>
              <a:buSzPts val="4800"/>
              <a:buNone/>
              <a:defRPr sz="4800">
                <a:solidFill>
                  <a:srgbClr val="2185C5"/>
                </a:solidFill>
              </a:defRPr>
            </a:lvl6pPr>
            <a:lvl7pPr lvl="6" algn="l">
              <a:lnSpc>
                <a:spcPct val="100000"/>
              </a:lnSpc>
              <a:spcBef>
                <a:spcPts val="0"/>
              </a:spcBef>
              <a:spcAft>
                <a:spcPts val="0"/>
              </a:spcAft>
              <a:buClr>
                <a:srgbClr val="2185C5"/>
              </a:buClr>
              <a:buSzPts val="4800"/>
              <a:buNone/>
              <a:defRPr sz="4800">
                <a:solidFill>
                  <a:srgbClr val="2185C5"/>
                </a:solidFill>
              </a:defRPr>
            </a:lvl7pPr>
            <a:lvl8pPr lvl="7" algn="l">
              <a:lnSpc>
                <a:spcPct val="100000"/>
              </a:lnSpc>
              <a:spcBef>
                <a:spcPts val="0"/>
              </a:spcBef>
              <a:spcAft>
                <a:spcPts val="0"/>
              </a:spcAft>
              <a:buClr>
                <a:srgbClr val="2185C5"/>
              </a:buClr>
              <a:buSzPts val="4800"/>
              <a:buNone/>
              <a:defRPr sz="4800">
                <a:solidFill>
                  <a:srgbClr val="2185C5"/>
                </a:solidFill>
              </a:defRPr>
            </a:lvl8pPr>
            <a:lvl9pPr lvl="8" algn="l">
              <a:lnSpc>
                <a:spcPct val="100000"/>
              </a:lnSpc>
              <a:spcBef>
                <a:spcPts val="0"/>
              </a:spcBef>
              <a:spcAft>
                <a:spcPts val="0"/>
              </a:spcAft>
              <a:buClr>
                <a:srgbClr val="2185C5"/>
              </a:buClr>
              <a:buSzPts val="4800"/>
              <a:buNone/>
              <a:defRPr sz="4800">
                <a:solidFill>
                  <a:srgbClr val="2185C5"/>
                </a:solidFill>
              </a:defRPr>
            </a:lvl9pPr>
          </a:lstStyle>
          <a:p/>
        </p:txBody>
      </p:sp>
      <p:sp>
        <p:nvSpPr>
          <p:cNvPr id="10" name="Google Shape;10;p2"/>
          <p:cNvSpPr/>
          <p:nvPr/>
        </p:nvSpPr>
        <p:spPr>
          <a:xfrm>
            <a:off x="5938246" y="2476870"/>
            <a:ext cx="721800" cy="7530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2"/>
          <p:cNvSpPr/>
          <p:nvPr/>
        </p:nvSpPr>
        <p:spPr>
          <a:xfrm>
            <a:off x="6659861" y="2476870"/>
            <a:ext cx="721800" cy="7530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2"/>
          <p:cNvSpPr/>
          <p:nvPr/>
        </p:nvSpPr>
        <p:spPr>
          <a:xfrm>
            <a:off x="-1" y="2476870"/>
            <a:ext cx="721800" cy="7530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2"/>
          <p:cNvSpPr/>
          <p:nvPr/>
        </p:nvSpPr>
        <p:spPr>
          <a:xfrm>
            <a:off x="721425" y="2476870"/>
            <a:ext cx="5216700" cy="75300"/>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background">
  <p:cSld name="BLANK_1">
    <p:bg>
      <p:bgPr>
        <a:solidFill>
          <a:srgbClr val="981E32"/>
        </a:solidFill>
      </p:bgPr>
    </p:bg>
    <p:spTree>
      <p:nvGrpSpPr>
        <p:cNvPr id="89" name="Shape 89"/>
        <p:cNvGrpSpPr/>
        <p:nvPr/>
      </p:nvGrpSpPr>
      <p:grpSpPr>
        <a:xfrm>
          <a:off x="0" y="0"/>
          <a:ext cx="0" cy="0"/>
          <a:chOff x="0" y="0"/>
          <a:chExt cx="0" cy="0"/>
        </a:xfrm>
      </p:grpSpPr>
      <p:sp>
        <p:nvSpPr>
          <p:cNvPr id="90" name="Google Shape;90;p11"/>
          <p:cNvSpPr/>
          <p:nvPr/>
        </p:nvSpPr>
        <p:spPr>
          <a:xfrm>
            <a:off x="7356366" y="4953740"/>
            <a:ext cx="893700" cy="75300"/>
          </a:xfrm>
          <a:prstGeom prst="rect">
            <a:avLst/>
          </a:prstGeom>
          <a:solidFill>
            <a:srgbClr val="FF971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1"/>
          <p:cNvSpPr/>
          <p:nvPr/>
        </p:nvSpPr>
        <p:spPr>
          <a:xfrm>
            <a:off x="8250312" y="4953740"/>
            <a:ext cx="893700" cy="75300"/>
          </a:xfrm>
          <a:prstGeom prst="rect">
            <a:avLst/>
          </a:prstGeom>
          <a:solidFill>
            <a:srgbClr val="F202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11"/>
          <p:cNvSpPr/>
          <p:nvPr/>
        </p:nvSpPr>
        <p:spPr>
          <a:xfrm>
            <a:off x="0" y="4953740"/>
            <a:ext cx="893700" cy="75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1"/>
          <p:cNvSpPr/>
          <p:nvPr/>
        </p:nvSpPr>
        <p:spPr>
          <a:xfrm>
            <a:off x="893710" y="4953740"/>
            <a:ext cx="6462600" cy="75300"/>
          </a:xfrm>
          <a:prstGeom prst="rect">
            <a:avLst/>
          </a:prstGeom>
          <a:solidFill>
            <a:srgbClr val="7ECE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1"/>
          <p:cNvSpPr/>
          <p:nvPr/>
        </p:nvSpPr>
        <p:spPr>
          <a:xfrm>
            <a:off x="7356366" y="4953740"/>
            <a:ext cx="893700" cy="7530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11"/>
          <p:cNvSpPr/>
          <p:nvPr/>
        </p:nvSpPr>
        <p:spPr>
          <a:xfrm>
            <a:off x="8250312" y="4953740"/>
            <a:ext cx="893700" cy="7530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1"/>
          <p:cNvSpPr/>
          <p:nvPr/>
        </p:nvSpPr>
        <p:spPr>
          <a:xfrm>
            <a:off x="0" y="4953740"/>
            <a:ext cx="893700" cy="7530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1"/>
          <p:cNvSpPr/>
          <p:nvPr/>
        </p:nvSpPr>
        <p:spPr>
          <a:xfrm>
            <a:off x="893710" y="4953740"/>
            <a:ext cx="6462600" cy="75300"/>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 name="Shape 14"/>
        <p:cNvGrpSpPr/>
        <p:nvPr/>
      </p:nvGrpSpPr>
      <p:grpSpPr>
        <a:xfrm>
          <a:off x="0" y="0"/>
          <a:ext cx="0" cy="0"/>
          <a:chOff x="0" y="0"/>
          <a:chExt cx="0" cy="0"/>
        </a:xfrm>
      </p:grpSpPr>
      <p:sp>
        <p:nvSpPr>
          <p:cNvPr id="15" name="Google Shape;15;p3"/>
          <p:cNvSpPr txBox="1"/>
          <p:nvPr>
            <p:ph type="title"/>
          </p:nvPr>
        </p:nvSpPr>
        <p:spPr>
          <a:xfrm>
            <a:off x="893700" y="201410"/>
            <a:ext cx="6462600" cy="838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sp>
        <p:nvSpPr>
          <p:cNvPr id="16" name="Google Shape;16;p3"/>
          <p:cNvSpPr/>
          <p:nvPr/>
        </p:nvSpPr>
        <p:spPr>
          <a:xfrm>
            <a:off x="7356366" y="4953740"/>
            <a:ext cx="893700" cy="75300"/>
          </a:xfrm>
          <a:prstGeom prst="rect">
            <a:avLst/>
          </a:prstGeom>
          <a:solidFill>
            <a:srgbClr val="FF971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3"/>
          <p:cNvSpPr/>
          <p:nvPr/>
        </p:nvSpPr>
        <p:spPr>
          <a:xfrm>
            <a:off x="8250312" y="4953740"/>
            <a:ext cx="893700" cy="75300"/>
          </a:xfrm>
          <a:prstGeom prst="rect">
            <a:avLst/>
          </a:prstGeom>
          <a:solidFill>
            <a:srgbClr val="F202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3"/>
          <p:cNvSpPr/>
          <p:nvPr/>
        </p:nvSpPr>
        <p:spPr>
          <a:xfrm>
            <a:off x="0" y="4953740"/>
            <a:ext cx="893700" cy="75300"/>
          </a:xfrm>
          <a:prstGeom prst="rect">
            <a:avLst/>
          </a:prstGeom>
          <a:solidFill>
            <a:srgbClr val="7ECE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3"/>
          <p:cNvSpPr/>
          <p:nvPr/>
        </p:nvSpPr>
        <p:spPr>
          <a:xfrm>
            <a:off x="893710" y="4953740"/>
            <a:ext cx="6462600" cy="75300"/>
          </a:xfrm>
          <a:prstGeom prst="rect">
            <a:avLst/>
          </a:prstGeom>
          <a:solidFill>
            <a:srgbClr val="2185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3"/>
          <p:cNvSpPr/>
          <p:nvPr/>
        </p:nvSpPr>
        <p:spPr>
          <a:xfrm>
            <a:off x="7356366" y="4953740"/>
            <a:ext cx="893700" cy="7530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3"/>
          <p:cNvSpPr/>
          <p:nvPr/>
        </p:nvSpPr>
        <p:spPr>
          <a:xfrm>
            <a:off x="8250312" y="4953740"/>
            <a:ext cx="893700" cy="7530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3"/>
          <p:cNvSpPr/>
          <p:nvPr/>
        </p:nvSpPr>
        <p:spPr>
          <a:xfrm>
            <a:off x="0" y="4953740"/>
            <a:ext cx="893700" cy="7530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3"/>
          <p:cNvSpPr/>
          <p:nvPr/>
        </p:nvSpPr>
        <p:spPr>
          <a:xfrm>
            <a:off x="893710" y="4953740"/>
            <a:ext cx="6462600" cy="75300"/>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24" name="Shape 24"/>
        <p:cNvGrpSpPr/>
        <p:nvPr/>
      </p:nvGrpSpPr>
      <p:grpSpPr>
        <a:xfrm>
          <a:off x="0" y="0"/>
          <a:ext cx="0" cy="0"/>
          <a:chOff x="0" y="0"/>
          <a:chExt cx="0" cy="0"/>
        </a:xfrm>
      </p:grpSpPr>
      <p:sp>
        <p:nvSpPr>
          <p:cNvPr id="25" name="Google Shape;25;p4"/>
          <p:cNvSpPr txBox="1"/>
          <p:nvPr>
            <p:ph type="title"/>
          </p:nvPr>
        </p:nvSpPr>
        <p:spPr>
          <a:xfrm>
            <a:off x="893700" y="201410"/>
            <a:ext cx="6462600" cy="838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sp>
        <p:nvSpPr>
          <p:cNvPr id="26" name="Google Shape;26;p4"/>
          <p:cNvSpPr txBox="1"/>
          <p:nvPr>
            <p:ph idx="1" type="body"/>
          </p:nvPr>
        </p:nvSpPr>
        <p:spPr>
          <a:xfrm>
            <a:off x="893700" y="1343064"/>
            <a:ext cx="6462600" cy="3473400"/>
          </a:xfrm>
          <a:prstGeom prst="rect">
            <a:avLst/>
          </a:prstGeom>
          <a:noFill/>
          <a:ln>
            <a:noFill/>
          </a:ln>
        </p:spPr>
        <p:txBody>
          <a:bodyPr anchorCtr="0" anchor="t" bIns="91425" lIns="91425" spcFirstLastPara="1" rIns="91425" wrap="square" tIns="91425">
            <a:noAutofit/>
          </a:bodyPr>
          <a:lstStyle>
            <a:lvl1pPr indent="-419100" lvl="0" marL="457200" algn="l">
              <a:lnSpc>
                <a:spcPct val="100000"/>
              </a:lnSpc>
              <a:spcBef>
                <a:spcPts val="600"/>
              </a:spcBef>
              <a:spcAft>
                <a:spcPts val="0"/>
              </a:spcAft>
              <a:buSzPts val="3000"/>
              <a:buChar char="●"/>
              <a:defRPr/>
            </a:lvl1pPr>
            <a:lvl2pPr indent="-381000" lvl="1" marL="914400" algn="l">
              <a:lnSpc>
                <a:spcPct val="100000"/>
              </a:lnSpc>
              <a:spcBef>
                <a:spcPts val="0"/>
              </a:spcBef>
              <a:spcAft>
                <a:spcPts val="0"/>
              </a:spcAft>
              <a:buSzPts val="2400"/>
              <a:buChar char="○"/>
              <a:defRPr/>
            </a:lvl2pPr>
            <a:lvl3pPr indent="-381000" lvl="2" marL="1371600" algn="l">
              <a:lnSpc>
                <a:spcPct val="100000"/>
              </a:lnSpc>
              <a:spcBef>
                <a:spcPts val="0"/>
              </a:spcBef>
              <a:spcAft>
                <a:spcPts val="0"/>
              </a:spcAft>
              <a:buSzPts val="2400"/>
              <a:buChar char="■"/>
              <a:defRPr/>
            </a:lvl3pPr>
            <a:lvl4pPr indent="-342900" lvl="3" marL="1828800" algn="l">
              <a:lnSpc>
                <a:spcPct val="100000"/>
              </a:lnSpc>
              <a:spcBef>
                <a:spcPts val="0"/>
              </a:spcBef>
              <a:spcAft>
                <a:spcPts val="0"/>
              </a:spcAft>
              <a:buSzPts val="1800"/>
              <a:buChar char="●"/>
              <a:defRPr/>
            </a:lvl4pPr>
            <a:lvl5pPr indent="-342900" lvl="4" marL="2286000" algn="l">
              <a:lnSpc>
                <a:spcPct val="100000"/>
              </a:lnSpc>
              <a:spcBef>
                <a:spcPts val="0"/>
              </a:spcBef>
              <a:spcAft>
                <a:spcPts val="0"/>
              </a:spcAft>
              <a:buSzPts val="1800"/>
              <a:buChar char="○"/>
              <a:defRPr/>
            </a:lvl5pPr>
            <a:lvl6pPr indent="-342900" lvl="5" marL="2743200" algn="l">
              <a:lnSpc>
                <a:spcPct val="100000"/>
              </a:lnSpc>
              <a:spcBef>
                <a:spcPts val="0"/>
              </a:spcBef>
              <a:spcAft>
                <a:spcPts val="0"/>
              </a:spcAft>
              <a:buSzPts val="1800"/>
              <a:buChar char="■"/>
              <a:defRPr/>
            </a:lvl6pPr>
            <a:lvl7pPr indent="-342900" lvl="6" marL="3200400" algn="l">
              <a:lnSpc>
                <a:spcPct val="100000"/>
              </a:lnSpc>
              <a:spcBef>
                <a:spcPts val="0"/>
              </a:spcBef>
              <a:spcAft>
                <a:spcPts val="0"/>
              </a:spcAft>
              <a:buSzPts val="1800"/>
              <a:buChar char="●"/>
              <a:defRPr/>
            </a:lvl7pPr>
            <a:lvl8pPr indent="-342900" lvl="7" marL="3657600" algn="l">
              <a:lnSpc>
                <a:spcPct val="100000"/>
              </a:lnSpc>
              <a:spcBef>
                <a:spcPts val="0"/>
              </a:spcBef>
              <a:spcAft>
                <a:spcPts val="0"/>
              </a:spcAft>
              <a:buSzPts val="1800"/>
              <a:buChar char="○"/>
              <a:defRPr/>
            </a:lvl8pPr>
            <a:lvl9pPr indent="-342900" lvl="8" marL="4114800" algn="l">
              <a:lnSpc>
                <a:spcPct val="100000"/>
              </a:lnSpc>
              <a:spcBef>
                <a:spcPts val="0"/>
              </a:spcBef>
              <a:spcAft>
                <a:spcPts val="0"/>
              </a:spcAft>
              <a:buSzPts val="1800"/>
              <a:buChar char="■"/>
              <a:defRPr/>
            </a:lvl9pPr>
          </a:lstStyle>
          <a:p/>
        </p:txBody>
      </p:sp>
      <p:sp>
        <p:nvSpPr>
          <p:cNvPr id="27" name="Google Shape;27;p4"/>
          <p:cNvSpPr/>
          <p:nvPr/>
        </p:nvSpPr>
        <p:spPr>
          <a:xfrm>
            <a:off x="7356366" y="4953740"/>
            <a:ext cx="893700" cy="7530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4"/>
          <p:cNvSpPr/>
          <p:nvPr/>
        </p:nvSpPr>
        <p:spPr>
          <a:xfrm>
            <a:off x="8250312" y="4953740"/>
            <a:ext cx="893700" cy="7530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4"/>
          <p:cNvSpPr/>
          <p:nvPr/>
        </p:nvSpPr>
        <p:spPr>
          <a:xfrm>
            <a:off x="0" y="4953740"/>
            <a:ext cx="893700" cy="7530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4"/>
          <p:cNvSpPr/>
          <p:nvPr/>
        </p:nvSpPr>
        <p:spPr>
          <a:xfrm>
            <a:off x="893710" y="4953740"/>
            <a:ext cx="6462600" cy="75300"/>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31" name="Shape 31"/>
        <p:cNvGrpSpPr/>
        <p:nvPr/>
      </p:nvGrpSpPr>
      <p:grpSpPr>
        <a:xfrm>
          <a:off x="0" y="0"/>
          <a:ext cx="0" cy="0"/>
          <a:chOff x="0" y="0"/>
          <a:chExt cx="0" cy="0"/>
        </a:xfrm>
      </p:grpSpPr>
      <p:sp>
        <p:nvSpPr>
          <p:cNvPr id="32" name="Google Shape;32;p5"/>
          <p:cNvSpPr txBox="1"/>
          <p:nvPr>
            <p:ph idx="1" type="body"/>
          </p:nvPr>
        </p:nvSpPr>
        <p:spPr>
          <a:xfrm>
            <a:off x="1710425" y="2113760"/>
            <a:ext cx="5723700" cy="801600"/>
          </a:xfrm>
          <a:prstGeom prst="rect">
            <a:avLst/>
          </a:prstGeom>
          <a:noFill/>
          <a:ln>
            <a:noFill/>
          </a:ln>
        </p:spPr>
        <p:txBody>
          <a:bodyPr anchorCtr="0" anchor="t" bIns="91425" lIns="91425" spcFirstLastPara="1" rIns="91425" wrap="square" tIns="91425">
            <a:noAutofit/>
          </a:bodyPr>
          <a:lstStyle>
            <a:lvl1pPr indent="-419100" lvl="0" marL="457200" algn="ctr">
              <a:lnSpc>
                <a:spcPct val="100000"/>
              </a:lnSpc>
              <a:spcBef>
                <a:spcPts val="600"/>
              </a:spcBef>
              <a:spcAft>
                <a:spcPts val="0"/>
              </a:spcAft>
              <a:buSzPts val="3000"/>
              <a:buChar char="●"/>
              <a:defRPr i="1"/>
            </a:lvl1pPr>
            <a:lvl2pPr indent="-381000" lvl="1" marL="914400" algn="ctr">
              <a:lnSpc>
                <a:spcPct val="100000"/>
              </a:lnSpc>
              <a:spcBef>
                <a:spcPts val="0"/>
              </a:spcBef>
              <a:spcAft>
                <a:spcPts val="0"/>
              </a:spcAft>
              <a:buSzPts val="2400"/>
              <a:buChar char="○"/>
              <a:defRPr i="1"/>
            </a:lvl2pPr>
            <a:lvl3pPr indent="-381000" lvl="2" marL="1371600" algn="ctr">
              <a:lnSpc>
                <a:spcPct val="100000"/>
              </a:lnSpc>
              <a:spcBef>
                <a:spcPts val="0"/>
              </a:spcBef>
              <a:spcAft>
                <a:spcPts val="0"/>
              </a:spcAft>
              <a:buSzPts val="2400"/>
              <a:buChar char="■"/>
              <a:defRPr i="1"/>
            </a:lvl3pPr>
            <a:lvl4pPr indent="-342900" lvl="3" marL="1828800" algn="ctr">
              <a:lnSpc>
                <a:spcPct val="100000"/>
              </a:lnSpc>
              <a:spcBef>
                <a:spcPts val="0"/>
              </a:spcBef>
              <a:spcAft>
                <a:spcPts val="0"/>
              </a:spcAft>
              <a:buSzPts val="1800"/>
              <a:buChar char="●"/>
              <a:defRPr i="1"/>
            </a:lvl4pPr>
            <a:lvl5pPr indent="-342900" lvl="4" marL="2286000" algn="ctr">
              <a:lnSpc>
                <a:spcPct val="100000"/>
              </a:lnSpc>
              <a:spcBef>
                <a:spcPts val="0"/>
              </a:spcBef>
              <a:spcAft>
                <a:spcPts val="0"/>
              </a:spcAft>
              <a:buSzPts val="1800"/>
              <a:buChar char="○"/>
              <a:defRPr i="1"/>
            </a:lvl5pPr>
            <a:lvl6pPr indent="-342900" lvl="5" marL="2743200" algn="ctr">
              <a:lnSpc>
                <a:spcPct val="100000"/>
              </a:lnSpc>
              <a:spcBef>
                <a:spcPts val="0"/>
              </a:spcBef>
              <a:spcAft>
                <a:spcPts val="0"/>
              </a:spcAft>
              <a:buSzPts val="1800"/>
              <a:buChar char="■"/>
              <a:defRPr i="1"/>
            </a:lvl6pPr>
            <a:lvl7pPr indent="-342900" lvl="6" marL="3200400" algn="ctr">
              <a:lnSpc>
                <a:spcPct val="100000"/>
              </a:lnSpc>
              <a:spcBef>
                <a:spcPts val="0"/>
              </a:spcBef>
              <a:spcAft>
                <a:spcPts val="0"/>
              </a:spcAft>
              <a:buSzPts val="1800"/>
              <a:buChar char="●"/>
              <a:defRPr i="1"/>
            </a:lvl7pPr>
            <a:lvl8pPr indent="-342900" lvl="7" marL="3657600" algn="ctr">
              <a:lnSpc>
                <a:spcPct val="100000"/>
              </a:lnSpc>
              <a:spcBef>
                <a:spcPts val="0"/>
              </a:spcBef>
              <a:spcAft>
                <a:spcPts val="0"/>
              </a:spcAft>
              <a:buSzPts val="1800"/>
              <a:buChar char="○"/>
              <a:defRPr i="1"/>
            </a:lvl8pPr>
            <a:lvl9pPr indent="-342900" lvl="8" marL="4114800" algn="ctr">
              <a:lnSpc>
                <a:spcPct val="100000"/>
              </a:lnSpc>
              <a:spcBef>
                <a:spcPts val="0"/>
              </a:spcBef>
              <a:spcAft>
                <a:spcPts val="0"/>
              </a:spcAft>
              <a:buSzPts val="1800"/>
              <a:buChar char="■"/>
              <a:defRPr i="1"/>
            </a:lvl9pPr>
          </a:lstStyle>
          <a:p/>
        </p:txBody>
      </p:sp>
      <p:sp>
        <p:nvSpPr>
          <p:cNvPr id="33" name="Google Shape;33;p5"/>
          <p:cNvSpPr txBox="1"/>
          <p:nvPr/>
        </p:nvSpPr>
        <p:spPr>
          <a:xfrm>
            <a:off x="3593400" y="1155165"/>
            <a:ext cx="1957200" cy="639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1" i="0" lang="en" sz="9600" u="none" cap="none" strike="noStrike">
                <a:solidFill>
                  <a:srgbClr val="97ABBC"/>
                </a:solidFill>
                <a:latin typeface="Arial"/>
                <a:ea typeface="Arial"/>
                <a:cs typeface="Arial"/>
                <a:sym typeface="Arial"/>
              </a:rPr>
              <a:t>“</a:t>
            </a:r>
            <a:endParaRPr b="1" i="0" sz="9600" u="none" cap="none" strike="noStrike">
              <a:solidFill>
                <a:srgbClr val="97ABBC"/>
              </a:solidFill>
              <a:latin typeface="Arial"/>
              <a:ea typeface="Arial"/>
              <a:cs typeface="Arial"/>
              <a:sym typeface="Arial"/>
            </a:endParaRPr>
          </a:p>
        </p:txBody>
      </p:sp>
      <p:sp>
        <p:nvSpPr>
          <p:cNvPr id="34" name="Google Shape;34;p5"/>
          <p:cNvSpPr/>
          <p:nvPr/>
        </p:nvSpPr>
        <p:spPr>
          <a:xfrm>
            <a:off x="5723283" y="1564127"/>
            <a:ext cx="1710300" cy="7530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5"/>
          <p:cNvSpPr/>
          <p:nvPr/>
        </p:nvSpPr>
        <p:spPr>
          <a:xfrm>
            <a:off x="7434177" y="1564127"/>
            <a:ext cx="1710300" cy="7530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5"/>
          <p:cNvSpPr/>
          <p:nvPr/>
        </p:nvSpPr>
        <p:spPr>
          <a:xfrm>
            <a:off x="0" y="1564127"/>
            <a:ext cx="1710300" cy="7530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5"/>
          <p:cNvSpPr/>
          <p:nvPr/>
        </p:nvSpPr>
        <p:spPr>
          <a:xfrm>
            <a:off x="1710425" y="1564127"/>
            <a:ext cx="1710300" cy="75300"/>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38" name="Shape 38"/>
        <p:cNvGrpSpPr/>
        <p:nvPr/>
      </p:nvGrpSpPr>
      <p:grpSpPr>
        <a:xfrm>
          <a:off x="0" y="0"/>
          <a:ext cx="0" cy="0"/>
          <a:chOff x="0" y="0"/>
          <a:chExt cx="0" cy="0"/>
        </a:xfrm>
      </p:grpSpPr>
      <p:sp>
        <p:nvSpPr>
          <p:cNvPr id="39" name="Google Shape;39;p6"/>
          <p:cNvSpPr/>
          <p:nvPr/>
        </p:nvSpPr>
        <p:spPr>
          <a:xfrm>
            <a:off x="0" y="0"/>
            <a:ext cx="9144000" cy="3904200"/>
          </a:xfrm>
          <a:prstGeom prst="rect">
            <a:avLst/>
          </a:prstGeom>
          <a:solidFill>
            <a:srgbClr val="981E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6"/>
          <p:cNvSpPr txBox="1"/>
          <p:nvPr>
            <p:ph type="ctrTitle"/>
          </p:nvPr>
        </p:nvSpPr>
        <p:spPr>
          <a:xfrm>
            <a:off x="685800" y="1548157"/>
            <a:ext cx="7772400" cy="1134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rgbClr val="FFFFFF"/>
              </a:buClr>
              <a:buSzPts val="4800"/>
              <a:buNone/>
              <a:defRPr sz="4800">
                <a:solidFill>
                  <a:srgbClr val="FFFFFF"/>
                </a:solidFill>
              </a:defRPr>
            </a:lvl1pPr>
            <a:lvl2pPr lvl="1" algn="ctr">
              <a:lnSpc>
                <a:spcPct val="100000"/>
              </a:lnSpc>
              <a:spcBef>
                <a:spcPts val="0"/>
              </a:spcBef>
              <a:spcAft>
                <a:spcPts val="0"/>
              </a:spcAft>
              <a:buClr>
                <a:srgbClr val="FFFFFF"/>
              </a:buClr>
              <a:buSzPts val="4800"/>
              <a:buNone/>
              <a:defRPr sz="4800">
                <a:solidFill>
                  <a:srgbClr val="FFFFFF"/>
                </a:solidFill>
              </a:defRPr>
            </a:lvl2pPr>
            <a:lvl3pPr lvl="2" algn="ctr">
              <a:lnSpc>
                <a:spcPct val="100000"/>
              </a:lnSpc>
              <a:spcBef>
                <a:spcPts val="0"/>
              </a:spcBef>
              <a:spcAft>
                <a:spcPts val="0"/>
              </a:spcAft>
              <a:buClr>
                <a:srgbClr val="FFFFFF"/>
              </a:buClr>
              <a:buSzPts val="4800"/>
              <a:buNone/>
              <a:defRPr sz="4800">
                <a:solidFill>
                  <a:srgbClr val="FFFFFF"/>
                </a:solidFill>
              </a:defRPr>
            </a:lvl3pPr>
            <a:lvl4pPr lvl="3" algn="ctr">
              <a:lnSpc>
                <a:spcPct val="100000"/>
              </a:lnSpc>
              <a:spcBef>
                <a:spcPts val="0"/>
              </a:spcBef>
              <a:spcAft>
                <a:spcPts val="0"/>
              </a:spcAft>
              <a:buClr>
                <a:srgbClr val="FFFFFF"/>
              </a:buClr>
              <a:buSzPts val="4800"/>
              <a:buNone/>
              <a:defRPr sz="4800">
                <a:solidFill>
                  <a:srgbClr val="FFFFFF"/>
                </a:solidFill>
              </a:defRPr>
            </a:lvl4pPr>
            <a:lvl5pPr lvl="4" algn="ctr">
              <a:lnSpc>
                <a:spcPct val="100000"/>
              </a:lnSpc>
              <a:spcBef>
                <a:spcPts val="0"/>
              </a:spcBef>
              <a:spcAft>
                <a:spcPts val="0"/>
              </a:spcAft>
              <a:buClr>
                <a:srgbClr val="FFFFFF"/>
              </a:buClr>
              <a:buSzPts val="4800"/>
              <a:buNone/>
              <a:defRPr sz="4800">
                <a:solidFill>
                  <a:srgbClr val="FFFFFF"/>
                </a:solidFill>
              </a:defRPr>
            </a:lvl5pPr>
            <a:lvl6pPr lvl="5" algn="ctr">
              <a:lnSpc>
                <a:spcPct val="100000"/>
              </a:lnSpc>
              <a:spcBef>
                <a:spcPts val="0"/>
              </a:spcBef>
              <a:spcAft>
                <a:spcPts val="0"/>
              </a:spcAft>
              <a:buClr>
                <a:srgbClr val="FFFFFF"/>
              </a:buClr>
              <a:buSzPts val="4800"/>
              <a:buNone/>
              <a:defRPr sz="4800">
                <a:solidFill>
                  <a:srgbClr val="FFFFFF"/>
                </a:solidFill>
              </a:defRPr>
            </a:lvl6pPr>
            <a:lvl7pPr lvl="6" algn="ctr">
              <a:lnSpc>
                <a:spcPct val="100000"/>
              </a:lnSpc>
              <a:spcBef>
                <a:spcPts val="0"/>
              </a:spcBef>
              <a:spcAft>
                <a:spcPts val="0"/>
              </a:spcAft>
              <a:buClr>
                <a:srgbClr val="FFFFFF"/>
              </a:buClr>
              <a:buSzPts val="4800"/>
              <a:buNone/>
              <a:defRPr sz="4800">
                <a:solidFill>
                  <a:srgbClr val="FFFFFF"/>
                </a:solidFill>
              </a:defRPr>
            </a:lvl7pPr>
            <a:lvl8pPr lvl="7" algn="ctr">
              <a:lnSpc>
                <a:spcPct val="100000"/>
              </a:lnSpc>
              <a:spcBef>
                <a:spcPts val="0"/>
              </a:spcBef>
              <a:spcAft>
                <a:spcPts val="0"/>
              </a:spcAft>
              <a:buClr>
                <a:srgbClr val="FFFFFF"/>
              </a:buClr>
              <a:buSzPts val="4800"/>
              <a:buNone/>
              <a:defRPr sz="4800">
                <a:solidFill>
                  <a:srgbClr val="FFFFFF"/>
                </a:solidFill>
              </a:defRPr>
            </a:lvl8pPr>
            <a:lvl9pPr lvl="8" algn="ctr">
              <a:lnSpc>
                <a:spcPct val="100000"/>
              </a:lnSpc>
              <a:spcBef>
                <a:spcPts val="0"/>
              </a:spcBef>
              <a:spcAft>
                <a:spcPts val="0"/>
              </a:spcAft>
              <a:buClr>
                <a:srgbClr val="FFFFFF"/>
              </a:buClr>
              <a:buSzPts val="4800"/>
              <a:buNone/>
              <a:defRPr sz="4800">
                <a:solidFill>
                  <a:srgbClr val="FFFFFF"/>
                </a:solidFill>
              </a:defRPr>
            </a:lvl9pPr>
          </a:lstStyle>
          <a:p/>
        </p:txBody>
      </p:sp>
      <p:sp>
        <p:nvSpPr>
          <p:cNvPr id="41" name="Google Shape;41;p6"/>
          <p:cNvSpPr txBox="1"/>
          <p:nvPr>
            <p:ph idx="1" type="subTitle"/>
          </p:nvPr>
        </p:nvSpPr>
        <p:spPr>
          <a:xfrm>
            <a:off x="685800" y="2776941"/>
            <a:ext cx="7772400" cy="767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FFFFFF"/>
              </a:buClr>
              <a:buSzPts val="2400"/>
              <a:buNone/>
              <a:defRPr b="1" sz="2400">
                <a:solidFill>
                  <a:srgbClr val="FFFFFF"/>
                </a:solidFill>
              </a:defRPr>
            </a:lvl1pPr>
            <a:lvl2pPr lvl="1" algn="ctr">
              <a:lnSpc>
                <a:spcPct val="100000"/>
              </a:lnSpc>
              <a:spcBef>
                <a:spcPts val="0"/>
              </a:spcBef>
              <a:spcAft>
                <a:spcPts val="0"/>
              </a:spcAft>
              <a:buClr>
                <a:srgbClr val="FFFFFF"/>
              </a:buClr>
              <a:buSzPts val="2400"/>
              <a:buNone/>
              <a:defRPr b="1">
                <a:solidFill>
                  <a:srgbClr val="FFFFFF"/>
                </a:solidFill>
              </a:defRPr>
            </a:lvl2pPr>
            <a:lvl3pPr lvl="2" algn="ctr">
              <a:lnSpc>
                <a:spcPct val="100000"/>
              </a:lnSpc>
              <a:spcBef>
                <a:spcPts val="0"/>
              </a:spcBef>
              <a:spcAft>
                <a:spcPts val="0"/>
              </a:spcAft>
              <a:buClr>
                <a:srgbClr val="FFFFFF"/>
              </a:buClr>
              <a:buSzPts val="2400"/>
              <a:buNone/>
              <a:defRPr b="1">
                <a:solidFill>
                  <a:srgbClr val="FFFFFF"/>
                </a:solidFill>
              </a:defRPr>
            </a:lvl3pPr>
            <a:lvl4pPr lvl="3" algn="ctr">
              <a:lnSpc>
                <a:spcPct val="100000"/>
              </a:lnSpc>
              <a:spcBef>
                <a:spcPts val="0"/>
              </a:spcBef>
              <a:spcAft>
                <a:spcPts val="0"/>
              </a:spcAft>
              <a:buClr>
                <a:srgbClr val="FFFFFF"/>
              </a:buClr>
              <a:buSzPts val="2400"/>
              <a:buNone/>
              <a:defRPr b="1" sz="2400">
                <a:solidFill>
                  <a:srgbClr val="FFFFFF"/>
                </a:solidFill>
              </a:defRPr>
            </a:lvl4pPr>
            <a:lvl5pPr lvl="4" algn="ctr">
              <a:lnSpc>
                <a:spcPct val="100000"/>
              </a:lnSpc>
              <a:spcBef>
                <a:spcPts val="0"/>
              </a:spcBef>
              <a:spcAft>
                <a:spcPts val="0"/>
              </a:spcAft>
              <a:buClr>
                <a:srgbClr val="FFFFFF"/>
              </a:buClr>
              <a:buSzPts val="2400"/>
              <a:buNone/>
              <a:defRPr b="1" sz="2400">
                <a:solidFill>
                  <a:srgbClr val="FFFFFF"/>
                </a:solidFill>
              </a:defRPr>
            </a:lvl5pPr>
            <a:lvl6pPr lvl="5" algn="ctr">
              <a:lnSpc>
                <a:spcPct val="100000"/>
              </a:lnSpc>
              <a:spcBef>
                <a:spcPts val="0"/>
              </a:spcBef>
              <a:spcAft>
                <a:spcPts val="0"/>
              </a:spcAft>
              <a:buClr>
                <a:srgbClr val="FFFFFF"/>
              </a:buClr>
              <a:buSzPts val="2400"/>
              <a:buNone/>
              <a:defRPr b="1" sz="2400">
                <a:solidFill>
                  <a:srgbClr val="FFFFFF"/>
                </a:solidFill>
              </a:defRPr>
            </a:lvl6pPr>
            <a:lvl7pPr lvl="6" algn="ctr">
              <a:lnSpc>
                <a:spcPct val="100000"/>
              </a:lnSpc>
              <a:spcBef>
                <a:spcPts val="0"/>
              </a:spcBef>
              <a:spcAft>
                <a:spcPts val="0"/>
              </a:spcAft>
              <a:buClr>
                <a:srgbClr val="FFFFFF"/>
              </a:buClr>
              <a:buSzPts val="2400"/>
              <a:buNone/>
              <a:defRPr b="1" sz="2400">
                <a:solidFill>
                  <a:srgbClr val="FFFFFF"/>
                </a:solidFill>
              </a:defRPr>
            </a:lvl7pPr>
            <a:lvl8pPr lvl="7" algn="ctr">
              <a:lnSpc>
                <a:spcPct val="100000"/>
              </a:lnSpc>
              <a:spcBef>
                <a:spcPts val="0"/>
              </a:spcBef>
              <a:spcAft>
                <a:spcPts val="0"/>
              </a:spcAft>
              <a:buClr>
                <a:srgbClr val="FFFFFF"/>
              </a:buClr>
              <a:buSzPts val="2400"/>
              <a:buNone/>
              <a:defRPr b="1" sz="2400">
                <a:solidFill>
                  <a:srgbClr val="FFFFFF"/>
                </a:solidFill>
              </a:defRPr>
            </a:lvl8pPr>
            <a:lvl9pPr lvl="8" algn="ctr">
              <a:lnSpc>
                <a:spcPct val="100000"/>
              </a:lnSpc>
              <a:spcBef>
                <a:spcPts val="0"/>
              </a:spcBef>
              <a:spcAft>
                <a:spcPts val="0"/>
              </a:spcAft>
              <a:buClr>
                <a:srgbClr val="FFFFFF"/>
              </a:buClr>
              <a:buSzPts val="2400"/>
              <a:buNone/>
              <a:defRPr b="1" sz="2400">
                <a:solidFill>
                  <a:srgbClr val="FFFFFF"/>
                </a:solidFill>
              </a:defRPr>
            </a:lvl9pPr>
          </a:lstStyle>
          <a:p/>
        </p:txBody>
      </p:sp>
      <p:sp>
        <p:nvSpPr>
          <p:cNvPr id="42" name="Google Shape;42;p6"/>
          <p:cNvSpPr/>
          <p:nvPr/>
        </p:nvSpPr>
        <p:spPr>
          <a:xfrm>
            <a:off x="3047704" y="3904120"/>
            <a:ext cx="3047700" cy="7530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6"/>
          <p:cNvSpPr/>
          <p:nvPr/>
        </p:nvSpPr>
        <p:spPr>
          <a:xfrm>
            <a:off x="6096271" y="3904120"/>
            <a:ext cx="3047700" cy="7530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6"/>
          <p:cNvSpPr/>
          <p:nvPr/>
        </p:nvSpPr>
        <p:spPr>
          <a:xfrm>
            <a:off x="1" y="3904120"/>
            <a:ext cx="3047700" cy="7530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45" name="Shape 45"/>
        <p:cNvGrpSpPr/>
        <p:nvPr/>
      </p:nvGrpSpPr>
      <p:grpSpPr>
        <a:xfrm>
          <a:off x="0" y="0"/>
          <a:ext cx="0" cy="0"/>
          <a:chOff x="0" y="0"/>
          <a:chExt cx="0" cy="0"/>
        </a:xfrm>
      </p:grpSpPr>
      <p:sp>
        <p:nvSpPr>
          <p:cNvPr id="46" name="Google Shape;46;p7"/>
          <p:cNvSpPr txBox="1"/>
          <p:nvPr>
            <p:ph type="title"/>
          </p:nvPr>
        </p:nvSpPr>
        <p:spPr>
          <a:xfrm>
            <a:off x="893700" y="201410"/>
            <a:ext cx="6462600" cy="838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sp>
        <p:nvSpPr>
          <p:cNvPr id="47" name="Google Shape;47;p7"/>
          <p:cNvSpPr txBox="1"/>
          <p:nvPr>
            <p:ph idx="1" type="body"/>
          </p:nvPr>
        </p:nvSpPr>
        <p:spPr>
          <a:xfrm>
            <a:off x="893625" y="1173480"/>
            <a:ext cx="3136800" cy="36429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600"/>
              </a:spcBef>
              <a:spcAft>
                <a:spcPts val="0"/>
              </a:spcAft>
              <a:buSzPts val="1800"/>
              <a:buChar char="●"/>
              <a:defRPr sz="1800"/>
            </a:lvl1pPr>
            <a:lvl2pPr indent="-342900" lvl="1" marL="914400" algn="l">
              <a:lnSpc>
                <a:spcPct val="100000"/>
              </a:lnSpc>
              <a:spcBef>
                <a:spcPts val="0"/>
              </a:spcBef>
              <a:spcAft>
                <a:spcPts val="0"/>
              </a:spcAft>
              <a:buSzPts val="1800"/>
              <a:buChar char="○"/>
              <a:defRPr sz="1800"/>
            </a:lvl2pPr>
            <a:lvl3pPr indent="-342900" lvl="2" marL="1371600" algn="l">
              <a:lnSpc>
                <a:spcPct val="100000"/>
              </a:lnSpc>
              <a:spcBef>
                <a:spcPts val="0"/>
              </a:spcBef>
              <a:spcAft>
                <a:spcPts val="0"/>
              </a:spcAft>
              <a:buSzPts val="1800"/>
              <a:buChar char="■"/>
              <a:defRPr sz="1800"/>
            </a:lvl3pPr>
            <a:lvl4pPr indent="-342900" lvl="3" marL="1828800" algn="l">
              <a:lnSpc>
                <a:spcPct val="100000"/>
              </a:lnSpc>
              <a:spcBef>
                <a:spcPts val="0"/>
              </a:spcBef>
              <a:spcAft>
                <a:spcPts val="0"/>
              </a:spcAft>
              <a:buSzPts val="1800"/>
              <a:buChar char="●"/>
              <a:defRPr/>
            </a:lvl4pPr>
            <a:lvl5pPr indent="-342900" lvl="4" marL="2286000" algn="l">
              <a:lnSpc>
                <a:spcPct val="100000"/>
              </a:lnSpc>
              <a:spcBef>
                <a:spcPts val="0"/>
              </a:spcBef>
              <a:spcAft>
                <a:spcPts val="0"/>
              </a:spcAft>
              <a:buSzPts val="1800"/>
              <a:buChar char="○"/>
              <a:defRPr/>
            </a:lvl5pPr>
            <a:lvl6pPr indent="-342900" lvl="5" marL="2743200" algn="l">
              <a:lnSpc>
                <a:spcPct val="100000"/>
              </a:lnSpc>
              <a:spcBef>
                <a:spcPts val="0"/>
              </a:spcBef>
              <a:spcAft>
                <a:spcPts val="0"/>
              </a:spcAft>
              <a:buSzPts val="1800"/>
              <a:buChar char="■"/>
              <a:defRPr/>
            </a:lvl6pPr>
            <a:lvl7pPr indent="-342900" lvl="6" marL="3200400" algn="l">
              <a:lnSpc>
                <a:spcPct val="100000"/>
              </a:lnSpc>
              <a:spcBef>
                <a:spcPts val="0"/>
              </a:spcBef>
              <a:spcAft>
                <a:spcPts val="0"/>
              </a:spcAft>
              <a:buSzPts val="1800"/>
              <a:buChar char="●"/>
              <a:defRPr/>
            </a:lvl7pPr>
            <a:lvl8pPr indent="-342900" lvl="7" marL="3657600" algn="l">
              <a:lnSpc>
                <a:spcPct val="100000"/>
              </a:lnSpc>
              <a:spcBef>
                <a:spcPts val="0"/>
              </a:spcBef>
              <a:spcAft>
                <a:spcPts val="0"/>
              </a:spcAft>
              <a:buSzPts val="1800"/>
              <a:buChar char="○"/>
              <a:defRPr/>
            </a:lvl8pPr>
            <a:lvl9pPr indent="-342900" lvl="8" marL="4114800" algn="l">
              <a:lnSpc>
                <a:spcPct val="100000"/>
              </a:lnSpc>
              <a:spcBef>
                <a:spcPts val="0"/>
              </a:spcBef>
              <a:spcAft>
                <a:spcPts val="0"/>
              </a:spcAft>
              <a:buSzPts val="1800"/>
              <a:buChar char="■"/>
              <a:defRPr/>
            </a:lvl9pPr>
          </a:lstStyle>
          <a:p/>
        </p:txBody>
      </p:sp>
      <p:sp>
        <p:nvSpPr>
          <p:cNvPr id="48" name="Google Shape;48;p7"/>
          <p:cNvSpPr txBox="1"/>
          <p:nvPr>
            <p:ph idx="2" type="body"/>
          </p:nvPr>
        </p:nvSpPr>
        <p:spPr>
          <a:xfrm>
            <a:off x="4219456" y="1173480"/>
            <a:ext cx="3136800" cy="36429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600"/>
              </a:spcBef>
              <a:spcAft>
                <a:spcPts val="0"/>
              </a:spcAft>
              <a:buSzPts val="1800"/>
              <a:buChar char="●"/>
              <a:defRPr sz="1800"/>
            </a:lvl1pPr>
            <a:lvl2pPr indent="-342900" lvl="1" marL="914400" algn="l">
              <a:lnSpc>
                <a:spcPct val="100000"/>
              </a:lnSpc>
              <a:spcBef>
                <a:spcPts val="0"/>
              </a:spcBef>
              <a:spcAft>
                <a:spcPts val="0"/>
              </a:spcAft>
              <a:buSzPts val="1800"/>
              <a:buChar char="○"/>
              <a:defRPr sz="1800"/>
            </a:lvl2pPr>
            <a:lvl3pPr indent="-342900" lvl="2" marL="1371600" algn="l">
              <a:lnSpc>
                <a:spcPct val="100000"/>
              </a:lnSpc>
              <a:spcBef>
                <a:spcPts val="0"/>
              </a:spcBef>
              <a:spcAft>
                <a:spcPts val="0"/>
              </a:spcAft>
              <a:buSzPts val="1800"/>
              <a:buChar char="■"/>
              <a:defRPr sz="1800"/>
            </a:lvl3pPr>
            <a:lvl4pPr indent="-342900" lvl="3" marL="1828800" algn="l">
              <a:lnSpc>
                <a:spcPct val="100000"/>
              </a:lnSpc>
              <a:spcBef>
                <a:spcPts val="0"/>
              </a:spcBef>
              <a:spcAft>
                <a:spcPts val="0"/>
              </a:spcAft>
              <a:buSzPts val="1800"/>
              <a:buChar char="●"/>
              <a:defRPr/>
            </a:lvl4pPr>
            <a:lvl5pPr indent="-342900" lvl="4" marL="2286000" algn="l">
              <a:lnSpc>
                <a:spcPct val="100000"/>
              </a:lnSpc>
              <a:spcBef>
                <a:spcPts val="0"/>
              </a:spcBef>
              <a:spcAft>
                <a:spcPts val="0"/>
              </a:spcAft>
              <a:buSzPts val="1800"/>
              <a:buChar char="○"/>
              <a:defRPr/>
            </a:lvl5pPr>
            <a:lvl6pPr indent="-342900" lvl="5" marL="2743200" algn="l">
              <a:lnSpc>
                <a:spcPct val="100000"/>
              </a:lnSpc>
              <a:spcBef>
                <a:spcPts val="0"/>
              </a:spcBef>
              <a:spcAft>
                <a:spcPts val="0"/>
              </a:spcAft>
              <a:buSzPts val="1800"/>
              <a:buChar char="■"/>
              <a:defRPr/>
            </a:lvl6pPr>
            <a:lvl7pPr indent="-342900" lvl="6" marL="3200400" algn="l">
              <a:lnSpc>
                <a:spcPct val="100000"/>
              </a:lnSpc>
              <a:spcBef>
                <a:spcPts val="0"/>
              </a:spcBef>
              <a:spcAft>
                <a:spcPts val="0"/>
              </a:spcAft>
              <a:buSzPts val="1800"/>
              <a:buChar char="●"/>
              <a:defRPr/>
            </a:lvl7pPr>
            <a:lvl8pPr indent="-342900" lvl="7" marL="3657600" algn="l">
              <a:lnSpc>
                <a:spcPct val="100000"/>
              </a:lnSpc>
              <a:spcBef>
                <a:spcPts val="0"/>
              </a:spcBef>
              <a:spcAft>
                <a:spcPts val="0"/>
              </a:spcAft>
              <a:buSzPts val="1800"/>
              <a:buChar char="○"/>
              <a:defRPr/>
            </a:lvl8pPr>
            <a:lvl9pPr indent="-342900" lvl="8" marL="4114800" algn="l">
              <a:lnSpc>
                <a:spcPct val="100000"/>
              </a:lnSpc>
              <a:spcBef>
                <a:spcPts val="0"/>
              </a:spcBef>
              <a:spcAft>
                <a:spcPts val="0"/>
              </a:spcAft>
              <a:buSzPts val="1800"/>
              <a:buChar char="■"/>
              <a:defRPr/>
            </a:lvl9pPr>
          </a:lstStyle>
          <a:p/>
        </p:txBody>
      </p:sp>
      <p:sp>
        <p:nvSpPr>
          <p:cNvPr id="49" name="Google Shape;49;p7"/>
          <p:cNvSpPr/>
          <p:nvPr/>
        </p:nvSpPr>
        <p:spPr>
          <a:xfrm>
            <a:off x="7356366" y="4953740"/>
            <a:ext cx="893700" cy="75300"/>
          </a:xfrm>
          <a:prstGeom prst="rect">
            <a:avLst/>
          </a:prstGeom>
          <a:solidFill>
            <a:srgbClr val="FF971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7"/>
          <p:cNvSpPr/>
          <p:nvPr/>
        </p:nvSpPr>
        <p:spPr>
          <a:xfrm>
            <a:off x="8250312" y="4953740"/>
            <a:ext cx="893700" cy="75300"/>
          </a:xfrm>
          <a:prstGeom prst="rect">
            <a:avLst/>
          </a:prstGeom>
          <a:solidFill>
            <a:srgbClr val="F202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7"/>
          <p:cNvSpPr/>
          <p:nvPr/>
        </p:nvSpPr>
        <p:spPr>
          <a:xfrm>
            <a:off x="0" y="4953740"/>
            <a:ext cx="893700" cy="75300"/>
          </a:xfrm>
          <a:prstGeom prst="rect">
            <a:avLst/>
          </a:prstGeom>
          <a:solidFill>
            <a:srgbClr val="7ECE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7"/>
          <p:cNvSpPr/>
          <p:nvPr/>
        </p:nvSpPr>
        <p:spPr>
          <a:xfrm>
            <a:off x="893710" y="4953740"/>
            <a:ext cx="6462600" cy="75300"/>
          </a:xfrm>
          <a:prstGeom prst="rect">
            <a:avLst/>
          </a:prstGeom>
          <a:solidFill>
            <a:srgbClr val="2185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7"/>
          <p:cNvSpPr/>
          <p:nvPr/>
        </p:nvSpPr>
        <p:spPr>
          <a:xfrm>
            <a:off x="7356366" y="4953740"/>
            <a:ext cx="893700" cy="7530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7"/>
          <p:cNvSpPr/>
          <p:nvPr/>
        </p:nvSpPr>
        <p:spPr>
          <a:xfrm>
            <a:off x="8250312" y="4953740"/>
            <a:ext cx="893700" cy="7530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7"/>
          <p:cNvSpPr/>
          <p:nvPr/>
        </p:nvSpPr>
        <p:spPr>
          <a:xfrm>
            <a:off x="0" y="4953740"/>
            <a:ext cx="893700" cy="7530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7"/>
          <p:cNvSpPr/>
          <p:nvPr/>
        </p:nvSpPr>
        <p:spPr>
          <a:xfrm>
            <a:off x="893710" y="4953740"/>
            <a:ext cx="6462600" cy="75300"/>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57" name="Shape 57"/>
        <p:cNvGrpSpPr/>
        <p:nvPr/>
      </p:nvGrpSpPr>
      <p:grpSpPr>
        <a:xfrm>
          <a:off x="0" y="0"/>
          <a:ext cx="0" cy="0"/>
          <a:chOff x="0" y="0"/>
          <a:chExt cx="0" cy="0"/>
        </a:xfrm>
      </p:grpSpPr>
      <p:sp>
        <p:nvSpPr>
          <p:cNvPr id="58" name="Google Shape;58;p8"/>
          <p:cNvSpPr txBox="1"/>
          <p:nvPr>
            <p:ph type="title"/>
          </p:nvPr>
        </p:nvSpPr>
        <p:spPr>
          <a:xfrm>
            <a:off x="893700" y="201410"/>
            <a:ext cx="6462600" cy="838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sp>
        <p:nvSpPr>
          <p:cNvPr id="59" name="Google Shape;59;p8"/>
          <p:cNvSpPr txBox="1"/>
          <p:nvPr>
            <p:ph idx="1" type="body"/>
          </p:nvPr>
        </p:nvSpPr>
        <p:spPr>
          <a:xfrm>
            <a:off x="893700" y="1173480"/>
            <a:ext cx="2371200" cy="36429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600"/>
              </a:spcBef>
              <a:spcAft>
                <a:spcPts val="0"/>
              </a:spcAft>
              <a:buSzPts val="1400"/>
              <a:buChar char="●"/>
              <a:defRPr sz="1400"/>
            </a:lvl1pPr>
            <a:lvl2pPr indent="-317500" lvl="1" marL="914400" algn="l">
              <a:lnSpc>
                <a:spcPct val="100000"/>
              </a:lnSpc>
              <a:spcBef>
                <a:spcPts val="0"/>
              </a:spcBef>
              <a:spcAft>
                <a:spcPts val="0"/>
              </a:spcAft>
              <a:buSzPts val="1400"/>
              <a:buChar char="○"/>
              <a:defRPr sz="1400"/>
            </a:lvl2pPr>
            <a:lvl3pPr indent="-317500" lvl="2" marL="1371600" algn="l">
              <a:lnSpc>
                <a:spcPct val="100000"/>
              </a:lnSpc>
              <a:spcBef>
                <a:spcPts val="0"/>
              </a:spcBef>
              <a:spcAft>
                <a:spcPts val="0"/>
              </a:spcAft>
              <a:buSzPts val="1400"/>
              <a:buChar char="■"/>
              <a:defRPr sz="1400"/>
            </a:lvl3pPr>
            <a:lvl4pPr indent="-317500" lvl="3" marL="1828800" algn="l">
              <a:lnSpc>
                <a:spcPct val="100000"/>
              </a:lnSpc>
              <a:spcBef>
                <a:spcPts val="0"/>
              </a:spcBef>
              <a:spcAft>
                <a:spcPts val="0"/>
              </a:spcAft>
              <a:buSzPts val="1400"/>
              <a:buChar char="●"/>
              <a:defRPr sz="1400"/>
            </a:lvl4pPr>
            <a:lvl5pPr indent="-317500" lvl="4" marL="2286000" algn="l">
              <a:lnSpc>
                <a:spcPct val="100000"/>
              </a:lnSpc>
              <a:spcBef>
                <a:spcPts val="0"/>
              </a:spcBef>
              <a:spcAft>
                <a:spcPts val="0"/>
              </a:spcAft>
              <a:buSzPts val="1400"/>
              <a:buChar char="○"/>
              <a:defRPr sz="1400"/>
            </a:lvl5pPr>
            <a:lvl6pPr indent="-317500" lvl="5" marL="2743200" algn="l">
              <a:lnSpc>
                <a:spcPct val="100000"/>
              </a:lnSpc>
              <a:spcBef>
                <a:spcPts val="0"/>
              </a:spcBef>
              <a:spcAft>
                <a:spcPts val="0"/>
              </a:spcAft>
              <a:buSzPts val="1400"/>
              <a:buChar char="■"/>
              <a:defRPr sz="1400"/>
            </a:lvl6pPr>
            <a:lvl7pPr indent="-317500" lvl="6" marL="3200400" algn="l">
              <a:lnSpc>
                <a:spcPct val="100000"/>
              </a:lnSpc>
              <a:spcBef>
                <a:spcPts val="0"/>
              </a:spcBef>
              <a:spcAft>
                <a:spcPts val="0"/>
              </a:spcAft>
              <a:buSzPts val="1400"/>
              <a:buChar char="●"/>
              <a:defRPr sz="1400"/>
            </a:lvl7pPr>
            <a:lvl8pPr indent="-317500" lvl="7" marL="3657600" algn="l">
              <a:lnSpc>
                <a:spcPct val="100000"/>
              </a:lnSpc>
              <a:spcBef>
                <a:spcPts val="0"/>
              </a:spcBef>
              <a:spcAft>
                <a:spcPts val="0"/>
              </a:spcAft>
              <a:buSzPts val="1400"/>
              <a:buChar char="○"/>
              <a:defRPr sz="1400"/>
            </a:lvl8pPr>
            <a:lvl9pPr indent="-317500" lvl="8" marL="4114800" algn="l">
              <a:lnSpc>
                <a:spcPct val="100000"/>
              </a:lnSpc>
              <a:spcBef>
                <a:spcPts val="0"/>
              </a:spcBef>
              <a:spcAft>
                <a:spcPts val="0"/>
              </a:spcAft>
              <a:buSzPts val="1400"/>
              <a:buChar char="■"/>
              <a:defRPr sz="1400"/>
            </a:lvl9pPr>
          </a:lstStyle>
          <a:p/>
        </p:txBody>
      </p:sp>
      <p:sp>
        <p:nvSpPr>
          <p:cNvPr id="60" name="Google Shape;60;p8"/>
          <p:cNvSpPr txBox="1"/>
          <p:nvPr>
            <p:ph idx="2" type="body"/>
          </p:nvPr>
        </p:nvSpPr>
        <p:spPr>
          <a:xfrm>
            <a:off x="3386404" y="1173480"/>
            <a:ext cx="2371200" cy="36429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600"/>
              </a:spcBef>
              <a:spcAft>
                <a:spcPts val="0"/>
              </a:spcAft>
              <a:buSzPts val="1400"/>
              <a:buChar char="●"/>
              <a:defRPr sz="1400"/>
            </a:lvl1pPr>
            <a:lvl2pPr indent="-317500" lvl="1" marL="914400" algn="l">
              <a:lnSpc>
                <a:spcPct val="100000"/>
              </a:lnSpc>
              <a:spcBef>
                <a:spcPts val="0"/>
              </a:spcBef>
              <a:spcAft>
                <a:spcPts val="0"/>
              </a:spcAft>
              <a:buSzPts val="1400"/>
              <a:buChar char="○"/>
              <a:defRPr sz="1400"/>
            </a:lvl2pPr>
            <a:lvl3pPr indent="-317500" lvl="2" marL="1371600" algn="l">
              <a:lnSpc>
                <a:spcPct val="100000"/>
              </a:lnSpc>
              <a:spcBef>
                <a:spcPts val="0"/>
              </a:spcBef>
              <a:spcAft>
                <a:spcPts val="0"/>
              </a:spcAft>
              <a:buSzPts val="1400"/>
              <a:buChar char="■"/>
              <a:defRPr sz="1400"/>
            </a:lvl3pPr>
            <a:lvl4pPr indent="-317500" lvl="3" marL="1828800" algn="l">
              <a:lnSpc>
                <a:spcPct val="100000"/>
              </a:lnSpc>
              <a:spcBef>
                <a:spcPts val="0"/>
              </a:spcBef>
              <a:spcAft>
                <a:spcPts val="0"/>
              </a:spcAft>
              <a:buSzPts val="1400"/>
              <a:buChar char="●"/>
              <a:defRPr sz="1400"/>
            </a:lvl4pPr>
            <a:lvl5pPr indent="-317500" lvl="4" marL="2286000" algn="l">
              <a:lnSpc>
                <a:spcPct val="100000"/>
              </a:lnSpc>
              <a:spcBef>
                <a:spcPts val="0"/>
              </a:spcBef>
              <a:spcAft>
                <a:spcPts val="0"/>
              </a:spcAft>
              <a:buSzPts val="1400"/>
              <a:buChar char="○"/>
              <a:defRPr sz="1400"/>
            </a:lvl5pPr>
            <a:lvl6pPr indent="-317500" lvl="5" marL="2743200" algn="l">
              <a:lnSpc>
                <a:spcPct val="100000"/>
              </a:lnSpc>
              <a:spcBef>
                <a:spcPts val="0"/>
              </a:spcBef>
              <a:spcAft>
                <a:spcPts val="0"/>
              </a:spcAft>
              <a:buSzPts val="1400"/>
              <a:buChar char="■"/>
              <a:defRPr sz="1400"/>
            </a:lvl6pPr>
            <a:lvl7pPr indent="-317500" lvl="6" marL="3200400" algn="l">
              <a:lnSpc>
                <a:spcPct val="100000"/>
              </a:lnSpc>
              <a:spcBef>
                <a:spcPts val="0"/>
              </a:spcBef>
              <a:spcAft>
                <a:spcPts val="0"/>
              </a:spcAft>
              <a:buSzPts val="1400"/>
              <a:buChar char="●"/>
              <a:defRPr sz="1400"/>
            </a:lvl7pPr>
            <a:lvl8pPr indent="-317500" lvl="7" marL="3657600" algn="l">
              <a:lnSpc>
                <a:spcPct val="100000"/>
              </a:lnSpc>
              <a:spcBef>
                <a:spcPts val="0"/>
              </a:spcBef>
              <a:spcAft>
                <a:spcPts val="0"/>
              </a:spcAft>
              <a:buSzPts val="1400"/>
              <a:buChar char="○"/>
              <a:defRPr sz="1400"/>
            </a:lvl8pPr>
            <a:lvl9pPr indent="-317500" lvl="8" marL="4114800" algn="l">
              <a:lnSpc>
                <a:spcPct val="100000"/>
              </a:lnSpc>
              <a:spcBef>
                <a:spcPts val="0"/>
              </a:spcBef>
              <a:spcAft>
                <a:spcPts val="0"/>
              </a:spcAft>
              <a:buSzPts val="1400"/>
              <a:buChar char="■"/>
              <a:defRPr sz="1400"/>
            </a:lvl9pPr>
          </a:lstStyle>
          <a:p/>
        </p:txBody>
      </p:sp>
      <p:sp>
        <p:nvSpPr>
          <p:cNvPr id="61" name="Google Shape;61;p8"/>
          <p:cNvSpPr txBox="1"/>
          <p:nvPr>
            <p:ph idx="3" type="body"/>
          </p:nvPr>
        </p:nvSpPr>
        <p:spPr>
          <a:xfrm>
            <a:off x="5879107" y="1173480"/>
            <a:ext cx="2371200" cy="36429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600"/>
              </a:spcBef>
              <a:spcAft>
                <a:spcPts val="0"/>
              </a:spcAft>
              <a:buSzPts val="1400"/>
              <a:buChar char="●"/>
              <a:defRPr sz="1400"/>
            </a:lvl1pPr>
            <a:lvl2pPr indent="-317500" lvl="1" marL="914400" algn="l">
              <a:lnSpc>
                <a:spcPct val="100000"/>
              </a:lnSpc>
              <a:spcBef>
                <a:spcPts val="0"/>
              </a:spcBef>
              <a:spcAft>
                <a:spcPts val="0"/>
              </a:spcAft>
              <a:buSzPts val="1400"/>
              <a:buChar char="○"/>
              <a:defRPr sz="1400"/>
            </a:lvl2pPr>
            <a:lvl3pPr indent="-317500" lvl="2" marL="1371600" algn="l">
              <a:lnSpc>
                <a:spcPct val="100000"/>
              </a:lnSpc>
              <a:spcBef>
                <a:spcPts val="0"/>
              </a:spcBef>
              <a:spcAft>
                <a:spcPts val="0"/>
              </a:spcAft>
              <a:buSzPts val="1400"/>
              <a:buChar char="■"/>
              <a:defRPr sz="1400"/>
            </a:lvl3pPr>
            <a:lvl4pPr indent="-317500" lvl="3" marL="1828800" algn="l">
              <a:lnSpc>
                <a:spcPct val="100000"/>
              </a:lnSpc>
              <a:spcBef>
                <a:spcPts val="0"/>
              </a:spcBef>
              <a:spcAft>
                <a:spcPts val="0"/>
              </a:spcAft>
              <a:buSzPts val="1400"/>
              <a:buChar char="●"/>
              <a:defRPr sz="1400"/>
            </a:lvl4pPr>
            <a:lvl5pPr indent="-317500" lvl="4" marL="2286000" algn="l">
              <a:lnSpc>
                <a:spcPct val="100000"/>
              </a:lnSpc>
              <a:spcBef>
                <a:spcPts val="0"/>
              </a:spcBef>
              <a:spcAft>
                <a:spcPts val="0"/>
              </a:spcAft>
              <a:buSzPts val="1400"/>
              <a:buChar char="○"/>
              <a:defRPr sz="1400"/>
            </a:lvl5pPr>
            <a:lvl6pPr indent="-317500" lvl="5" marL="2743200" algn="l">
              <a:lnSpc>
                <a:spcPct val="100000"/>
              </a:lnSpc>
              <a:spcBef>
                <a:spcPts val="0"/>
              </a:spcBef>
              <a:spcAft>
                <a:spcPts val="0"/>
              </a:spcAft>
              <a:buSzPts val="1400"/>
              <a:buChar char="■"/>
              <a:defRPr sz="1400"/>
            </a:lvl6pPr>
            <a:lvl7pPr indent="-317500" lvl="6" marL="3200400" algn="l">
              <a:lnSpc>
                <a:spcPct val="100000"/>
              </a:lnSpc>
              <a:spcBef>
                <a:spcPts val="0"/>
              </a:spcBef>
              <a:spcAft>
                <a:spcPts val="0"/>
              </a:spcAft>
              <a:buSzPts val="1400"/>
              <a:buChar char="●"/>
              <a:defRPr sz="1400"/>
            </a:lvl7pPr>
            <a:lvl8pPr indent="-317500" lvl="7" marL="3657600" algn="l">
              <a:lnSpc>
                <a:spcPct val="100000"/>
              </a:lnSpc>
              <a:spcBef>
                <a:spcPts val="0"/>
              </a:spcBef>
              <a:spcAft>
                <a:spcPts val="0"/>
              </a:spcAft>
              <a:buSzPts val="1400"/>
              <a:buChar char="○"/>
              <a:defRPr sz="1400"/>
            </a:lvl8pPr>
            <a:lvl9pPr indent="-317500" lvl="8" marL="4114800" algn="l">
              <a:lnSpc>
                <a:spcPct val="100000"/>
              </a:lnSpc>
              <a:spcBef>
                <a:spcPts val="0"/>
              </a:spcBef>
              <a:spcAft>
                <a:spcPts val="0"/>
              </a:spcAft>
              <a:buSzPts val="1400"/>
              <a:buChar char="■"/>
              <a:defRPr sz="1400"/>
            </a:lvl9pPr>
          </a:lstStyle>
          <a:p/>
        </p:txBody>
      </p:sp>
      <p:sp>
        <p:nvSpPr>
          <p:cNvPr id="62" name="Google Shape;62;p8"/>
          <p:cNvSpPr/>
          <p:nvPr/>
        </p:nvSpPr>
        <p:spPr>
          <a:xfrm>
            <a:off x="7356366" y="4953740"/>
            <a:ext cx="893700" cy="75300"/>
          </a:xfrm>
          <a:prstGeom prst="rect">
            <a:avLst/>
          </a:prstGeom>
          <a:solidFill>
            <a:srgbClr val="FF971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8"/>
          <p:cNvSpPr/>
          <p:nvPr/>
        </p:nvSpPr>
        <p:spPr>
          <a:xfrm>
            <a:off x="8250312" y="4953740"/>
            <a:ext cx="893700" cy="75300"/>
          </a:xfrm>
          <a:prstGeom prst="rect">
            <a:avLst/>
          </a:prstGeom>
          <a:solidFill>
            <a:srgbClr val="F202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8"/>
          <p:cNvSpPr/>
          <p:nvPr/>
        </p:nvSpPr>
        <p:spPr>
          <a:xfrm>
            <a:off x="0" y="4953740"/>
            <a:ext cx="893700" cy="75300"/>
          </a:xfrm>
          <a:prstGeom prst="rect">
            <a:avLst/>
          </a:prstGeom>
          <a:solidFill>
            <a:srgbClr val="7ECE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8"/>
          <p:cNvSpPr/>
          <p:nvPr/>
        </p:nvSpPr>
        <p:spPr>
          <a:xfrm>
            <a:off x="893710" y="4953740"/>
            <a:ext cx="6462600" cy="75300"/>
          </a:xfrm>
          <a:prstGeom prst="rect">
            <a:avLst/>
          </a:prstGeom>
          <a:solidFill>
            <a:srgbClr val="2185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8"/>
          <p:cNvSpPr/>
          <p:nvPr/>
        </p:nvSpPr>
        <p:spPr>
          <a:xfrm>
            <a:off x="7356366" y="4953740"/>
            <a:ext cx="893700" cy="7530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8"/>
          <p:cNvSpPr/>
          <p:nvPr/>
        </p:nvSpPr>
        <p:spPr>
          <a:xfrm>
            <a:off x="8250312" y="4953740"/>
            <a:ext cx="893700" cy="7530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8"/>
          <p:cNvSpPr/>
          <p:nvPr/>
        </p:nvSpPr>
        <p:spPr>
          <a:xfrm>
            <a:off x="0" y="4953740"/>
            <a:ext cx="893700" cy="7530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8"/>
          <p:cNvSpPr/>
          <p:nvPr/>
        </p:nvSpPr>
        <p:spPr>
          <a:xfrm>
            <a:off x="893710" y="4953740"/>
            <a:ext cx="6462600" cy="75300"/>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9"/>
          <p:cNvSpPr txBox="1"/>
          <p:nvPr>
            <p:ph idx="1" type="body"/>
          </p:nvPr>
        </p:nvSpPr>
        <p:spPr>
          <a:xfrm>
            <a:off x="893700" y="4546630"/>
            <a:ext cx="6462600" cy="342900"/>
          </a:xfrm>
          <a:prstGeom prst="rect">
            <a:avLst/>
          </a:prstGeom>
          <a:noFill/>
          <a:ln>
            <a:noFill/>
          </a:ln>
        </p:spPr>
        <p:txBody>
          <a:bodyPr anchorCtr="0" anchor="b" bIns="91425" lIns="91425" spcFirstLastPara="1" rIns="91425" wrap="square" tIns="91425">
            <a:noAutofit/>
          </a:bodyPr>
          <a:lstStyle>
            <a:lvl1pPr indent="-228600" lvl="0" marL="457200" algn="l">
              <a:lnSpc>
                <a:spcPct val="100000"/>
              </a:lnSpc>
              <a:spcBef>
                <a:spcPts val="360"/>
              </a:spcBef>
              <a:spcAft>
                <a:spcPts val="0"/>
              </a:spcAft>
              <a:buClr>
                <a:srgbClr val="2185C5"/>
              </a:buClr>
              <a:buSzPts val="1400"/>
              <a:buNone/>
              <a:defRPr sz="1400">
                <a:solidFill>
                  <a:srgbClr val="2185C5"/>
                </a:solidFill>
              </a:defRPr>
            </a:lvl1pPr>
          </a:lstStyle>
          <a:p/>
        </p:txBody>
      </p:sp>
      <p:sp>
        <p:nvSpPr>
          <p:cNvPr id="72" name="Google Shape;72;p9"/>
          <p:cNvSpPr/>
          <p:nvPr/>
        </p:nvSpPr>
        <p:spPr>
          <a:xfrm>
            <a:off x="7356366" y="4953740"/>
            <a:ext cx="893700" cy="75300"/>
          </a:xfrm>
          <a:prstGeom prst="rect">
            <a:avLst/>
          </a:prstGeom>
          <a:solidFill>
            <a:srgbClr val="FF971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9"/>
          <p:cNvSpPr/>
          <p:nvPr/>
        </p:nvSpPr>
        <p:spPr>
          <a:xfrm>
            <a:off x="8250312" y="4953740"/>
            <a:ext cx="893700" cy="75300"/>
          </a:xfrm>
          <a:prstGeom prst="rect">
            <a:avLst/>
          </a:prstGeom>
          <a:solidFill>
            <a:srgbClr val="F202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9"/>
          <p:cNvSpPr/>
          <p:nvPr/>
        </p:nvSpPr>
        <p:spPr>
          <a:xfrm>
            <a:off x="0" y="4953740"/>
            <a:ext cx="893700" cy="75300"/>
          </a:xfrm>
          <a:prstGeom prst="rect">
            <a:avLst/>
          </a:prstGeom>
          <a:solidFill>
            <a:srgbClr val="7ECE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9"/>
          <p:cNvSpPr/>
          <p:nvPr/>
        </p:nvSpPr>
        <p:spPr>
          <a:xfrm>
            <a:off x="893710" y="4953740"/>
            <a:ext cx="6462600" cy="75300"/>
          </a:xfrm>
          <a:prstGeom prst="rect">
            <a:avLst/>
          </a:prstGeom>
          <a:solidFill>
            <a:srgbClr val="2185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9"/>
          <p:cNvSpPr/>
          <p:nvPr/>
        </p:nvSpPr>
        <p:spPr>
          <a:xfrm>
            <a:off x="7356366" y="4953740"/>
            <a:ext cx="893700" cy="7530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9"/>
          <p:cNvSpPr/>
          <p:nvPr/>
        </p:nvSpPr>
        <p:spPr>
          <a:xfrm>
            <a:off x="8250312" y="4953740"/>
            <a:ext cx="893700" cy="7530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9"/>
          <p:cNvSpPr/>
          <p:nvPr/>
        </p:nvSpPr>
        <p:spPr>
          <a:xfrm>
            <a:off x="0" y="4953740"/>
            <a:ext cx="893700" cy="7530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9"/>
          <p:cNvSpPr/>
          <p:nvPr/>
        </p:nvSpPr>
        <p:spPr>
          <a:xfrm>
            <a:off x="893710" y="4953740"/>
            <a:ext cx="6462600" cy="75300"/>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0"/>
          <p:cNvSpPr/>
          <p:nvPr/>
        </p:nvSpPr>
        <p:spPr>
          <a:xfrm>
            <a:off x="7356366" y="4953740"/>
            <a:ext cx="893700" cy="75300"/>
          </a:xfrm>
          <a:prstGeom prst="rect">
            <a:avLst/>
          </a:prstGeom>
          <a:solidFill>
            <a:srgbClr val="FF971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10"/>
          <p:cNvSpPr/>
          <p:nvPr/>
        </p:nvSpPr>
        <p:spPr>
          <a:xfrm>
            <a:off x="8250312" y="4953740"/>
            <a:ext cx="893700" cy="75300"/>
          </a:xfrm>
          <a:prstGeom prst="rect">
            <a:avLst/>
          </a:prstGeom>
          <a:solidFill>
            <a:srgbClr val="F202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10"/>
          <p:cNvSpPr/>
          <p:nvPr/>
        </p:nvSpPr>
        <p:spPr>
          <a:xfrm>
            <a:off x="0" y="4953740"/>
            <a:ext cx="893700" cy="75300"/>
          </a:xfrm>
          <a:prstGeom prst="rect">
            <a:avLst/>
          </a:prstGeom>
          <a:solidFill>
            <a:srgbClr val="7ECE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10"/>
          <p:cNvSpPr/>
          <p:nvPr/>
        </p:nvSpPr>
        <p:spPr>
          <a:xfrm>
            <a:off x="893710" y="4953740"/>
            <a:ext cx="6462600" cy="75300"/>
          </a:xfrm>
          <a:prstGeom prst="rect">
            <a:avLst/>
          </a:prstGeom>
          <a:solidFill>
            <a:srgbClr val="2185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10"/>
          <p:cNvSpPr/>
          <p:nvPr/>
        </p:nvSpPr>
        <p:spPr>
          <a:xfrm>
            <a:off x="7356366" y="4953740"/>
            <a:ext cx="893700" cy="7530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10"/>
          <p:cNvSpPr/>
          <p:nvPr/>
        </p:nvSpPr>
        <p:spPr>
          <a:xfrm>
            <a:off x="8250312" y="4953740"/>
            <a:ext cx="893700" cy="7530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10"/>
          <p:cNvSpPr/>
          <p:nvPr/>
        </p:nvSpPr>
        <p:spPr>
          <a:xfrm>
            <a:off x="0" y="4953740"/>
            <a:ext cx="893700" cy="7530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10"/>
          <p:cNvSpPr/>
          <p:nvPr/>
        </p:nvSpPr>
        <p:spPr>
          <a:xfrm>
            <a:off x="893710" y="4953740"/>
            <a:ext cx="6462600" cy="75300"/>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93700" y="201410"/>
            <a:ext cx="6462600" cy="838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3600"/>
              <a:buFont typeface="Raleway"/>
              <a:buNone/>
              <a:defRPr b="0" i="0" sz="3600" u="none" cap="none" strike="noStrike">
                <a:solidFill>
                  <a:srgbClr val="000000"/>
                </a:solidFill>
                <a:latin typeface="Raleway"/>
                <a:ea typeface="Raleway"/>
                <a:cs typeface="Raleway"/>
                <a:sym typeface="Raleway"/>
              </a:defRPr>
            </a:lvl1pPr>
            <a:lvl2pPr lvl="1"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2pPr>
            <a:lvl3pPr lvl="2"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3pPr>
            <a:lvl4pPr lvl="3"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4pPr>
            <a:lvl5pPr lvl="4"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5pPr>
            <a:lvl6pPr lvl="5"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6pPr>
            <a:lvl7pPr lvl="6"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7pPr>
            <a:lvl8pPr lvl="7"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8pPr>
            <a:lvl9pPr lvl="8"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9pPr>
          </a:lstStyle>
          <a:p/>
        </p:txBody>
      </p:sp>
      <p:sp>
        <p:nvSpPr>
          <p:cNvPr id="7" name="Google Shape;7;p1"/>
          <p:cNvSpPr txBox="1"/>
          <p:nvPr>
            <p:ph idx="1" type="body"/>
          </p:nvPr>
        </p:nvSpPr>
        <p:spPr>
          <a:xfrm>
            <a:off x="893700" y="1343064"/>
            <a:ext cx="6462600" cy="3473400"/>
          </a:xfrm>
          <a:prstGeom prst="rect">
            <a:avLst/>
          </a:prstGeom>
          <a:noFill/>
          <a:ln>
            <a:noFill/>
          </a:ln>
        </p:spPr>
        <p:txBody>
          <a:bodyPr anchorCtr="0" anchor="t" bIns="91425" lIns="91425" spcFirstLastPara="1" rIns="91425" wrap="square" tIns="91425">
            <a:noAutofit/>
          </a:bodyPr>
          <a:lstStyle>
            <a:lvl1pPr indent="-419100" lvl="0" marL="457200" marR="0" rtl="0" algn="l">
              <a:lnSpc>
                <a:spcPct val="100000"/>
              </a:lnSpc>
              <a:spcBef>
                <a:spcPts val="600"/>
              </a:spcBef>
              <a:spcAft>
                <a:spcPts val="0"/>
              </a:spcAft>
              <a:buClr>
                <a:srgbClr val="000000"/>
              </a:buClr>
              <a:buSzPts val="3000"/>
              <a:buFont typeface="Lato"/>
              <a:buChar char="●"/>
              <a:defRPr b="0" i="0" sz="3000" u="none" cap="none" strike="noStrike">
                <a:solidFill>
                  <a:srgbClr val="000000"/>
                </a:solidFill>
                <a:latin typeface="Lato"/>
                <a:ea typeface="Lato"/>
                <a:cs typeface="Lato"/>
                <a:sym typeface="Lato"/>
              </a:defRPr>
            </a:lvl1pPr>
            <a:lvl2pPr indent="-381000" lvl="1" marL="914400" marR="0" rtl="0" algn="l">
              <a:lnSpc>
                <a:spcPct val="100000"/>
              </a:lnSpc>
              <a:spcBef>
                <a:spcPts val="0"/>
              </a:spcBef>
              <a:spcAft>
                <a:spcPts val="0"/>
              </a:spcAft>
              <a:buClr>
                <a:srgbClr val="000000"/>
              </a:buClr>
              <a:buSzPts val="2400"/>
              <a:buFont typeface="Lato"/>
              <a:buChar char="○"/>
              <a:defRPr b="0" i="0" sz="2400" u="none" cap="none" strike="noStrike">
                <a:solidFill>
                  <a:srgbClr val="000000"/>
                </a:solidFill>
                <a:latin typeface="Lato"/>
                <a:ea typeface="Lato"/>
                <a:cs typeface="Lato"/>
                <a:sym typeface="Lato"/>
              </a:defRPr>
            </a:lvl2pPr>
            <a:lvl3pPr indent="-381000" lvl="2" marL="1371600" marR="0" rtl="0" algn="l">
              <a:lnSpc>
                <a:spcPct val="100000"/>
              </a:lnSpc>
              <a:spcBef>
                <a:spcPts val="0"/>
              </a:spcBef>
              <a:spcAft>
                <a:spcPts val="0"/>
              </a:spcAft>
              <a:buClr>
                <a:srgbClr val="000000"/>
              </a:buClr>
              <a:buSzPts val="2400"/>
              <a:buFont typeface="Lato"/>
              <a:buChar char="■"/>
              <a:defRPr b="0" i="0" sz="2400" u="none" cap="none" strike="noStrike">
                <a:solidFill>
                  <a:srgbClr val="000000"/>
                </a:solidFill>
                <a:latin typeface="Lato"/>
                <a:ea typeface="Lato"/>
                <a:cs typeface="Lato"/>
                <a:sym typeface="Lato"/>
              </a:defRPr>
            </a:lvl3pPr>
            <a:lvl4pPr indent="-342900" lvl="3" marL="18288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4pPr>
            <a:lvl5pPr indent="-342900" lvl="4" marL="22860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5pPr>
            <a:lvl6pPr indent="-342900" lvl="5" marL="27432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6pPr>
            <a:lvl7pPr indent="-342900" lvl="6" marL="32004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7pPr>
            <a:lvl8pPr indent="-342900" lvl="7" marL="36576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8pPr>
            <a:lvl9pPr indent="-342900" lvl="8" marL="41148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7.jpg"/><Relationship Id="rId4" Type="http://schemas.openxmlformats.org/officeDocument/2006/relationships/image" Target="../media/image8.jpg"/><Relationship Id="rId5" Type="http://schemas.openxmlformats.org/officeDocument/2006/relationships/image" Target="../media/image3.jpg"/><Relationship Id="rId6" Type="http://schemas.openxmlformats.org/officeDocument/2006/relationships/image" Target="../media/image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0.jpg"/><Relationship Id="rId4" Type="http://schemas.openxmlformats.org/officeDocument/2006/relationships/image" Target="../media/image24.jpg"/><Relationship Id="rId5" Type="http://schemas.openxmlformats.org/officeDocument/2006/relationships/image" Target="../media/image7.jpg"/><Relationship Id="rId6" Type="http://schemas.openxmlformats.org/officeDocument/2006/relationships/image" Target="../media/image1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hyperlink" Target="https://www.dcc.ac.uk/"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1.jpg"/><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3.png"/><Relationship Id="rId4" Type="http://schemas.openxmlformats.org/officeDocument/2006/relationships/image" Target="../media/image1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www.dcc.ac.uk/" TargetMode="External"/><Relationship Id="rId4" Type="http://schemas.openxmlformats.org/officeDocument/2006/relationships/hyperlink" Target="http://creativecommons.org/licenses/by/4.0/" TargetMode="External"/><Relationship Id="rId5" Type="http://schemas.openxmlformats.org/officeDocument/2006/relationships/hyperlink" Target="http://www.slidescarnival.com/" TargetMode="External"/><Relationship Id="rId6" Type="http://schemas.openxmlformats.org/officeDocument/2006/relationships/hyperlink" Target="http://www.webalys.com/minicon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2"/>
          <p:cNvSpPr txBox="1"/>
          <p:nvPr>
            <p:ph type="ctrTitle"/>
          </p:nvPr>
        </p:nvSpPr>
        <p:spPr>
          <a:xfrm>
            <a:off x="150450" y="2700325"/>
            <a:ext cx="8648400" cy="1134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800"/>
              <a:buNone/>
            </a:pPr>
            <a:r>
              <a:rPr lang="en" sz="4300"/>
              <a:t>The Digital Stewardship Lifecycle</a:t>
            </a:r>
            <a:endParaRPr sz="4300"/>
          </a:p>
          <a:p>
            <a:pPr indent="0" lvl="0" marL="0" rtl="0" algn="l">
              <a:lnSpc>
                <a:spcPct val="100000"/>
              </a:lnSpc>
              <a:spcBef>
                <a:spcPts val="600"/>
              </a:spcBef>
              <a:spcAft>
                <a:spcPts val="0"/>
              </a:spcAft>
              <a:buClr>
                <a:schemeClr val="dk1"/>
              </a:buClr>
              <a:buSzPts val="1100"/>
              <a:buFont typeface="Arial"/>
              <a:buNone/>
            </a:pPr>
            <a:r>
              <a:rPr lang="en" sz="3300">
                <a:solidFill>
                  <a:schemeClr val="dk1"/>
                </a:solidFill>
                <a:latin typeface="Lato"/>
                <a:ea typeface="Lato"/>
                <a:cs typeface="Lato"/>
                <a:sym typeface="Lato"/>
              </a:rPr>
              <a:t>Digital Stewardship Curriculum</a:t>
            </a:r>
            <a:endParaRPr sz="3300"/>
          </a:p>
          <a:p>
            <a:pPr indent="0" lvl="0" marL="0" rtl="0" algn="l">
              <a:lnSpc>
                <a:spcPct val="100000"/>
              </a:lnSpc>
              <a:spcBef>
                <a:spcPts val="0"/>
              </a:spcBef>
              <a:spcAft>
                <a:spcPts val="0"/>
              </a:spcAft>
              <a:buSzPts val="4800"/>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p21"/>
          <p:cNvPicPr preferRelativeResize="0"/>
          <p:nvPr/>
        </p:nvPicPr>
        <p:blipFill rotWithShape="1">
          <a:blip r:embed="rId3">
            <a:alphaModFix/>
          </a:blip>
          <a:srcRect b="0" l="0" r="0" t="0"/>
          <a:stretch/>
        </p:blipFill>
        <p:spPr>
          <a:xfrm>
            <a:off x="2845491" y="788091"/>
            <a:ext cx="3453017" cy="345301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22"/>
          <p:cNvPicPr preferRelativeResize="0"/>
          <p:nvPr/>
        </p:nvPicPr>
        <p:blipFill rotWithShape="1">
          <a:blip r:embed="rId3">
            <a:alphaModFix/>
          </a:blip>
          <a:srcRect b="0" l="0" r="0" t="0"/>
          <a:stretch/>
        </p:blipFill>
        <p:spPr>
          <a:xfrm>
            <a:off x="2845491" y="788091"/>
            <a:ext cx="3453017" cy="345301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23"/>
          <p:cNvPicPr preferRelativeResize="0"/>
          <p:nvPr/>
        </p:nvPicPr>
        <p:blipFill rotWithShape="1">
          <a:blip r:embed="rId3">
            <a:alphaModFix/>
          </a:blip>
          <a:srcRect b="0" l="0" r="0" t="0"/>
          <a:stretch/>
        </p:blipFill>
        <p:spPr>
          <a:xfrm>
            <a:off x="2845492" y="788092"/>
            <a:ext cx="3453016" cy="345301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24"/>
          <p:cNvPicPr preferRelativeResize="0"/>
          <p:nvPr/>
        </p:nvPicPr>
        <p:blipFill rotWithShape="1">
          <a:blip r:embed="rId3">
            <a:alphaModFix/>
          </a:blip>
          <a:srcRect b="0" l="0" r="0" t="0"/>
          <a:stretch/>
        </p:blipFill>
        <p:spPr>
          <a:xfrm>
            <a:off x="2845491" y="788091"/>
            <a:ext cx="3453017" cy="345301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5"/>
          <p:cNvSpPr txBox="1"/>
          <p:nvPr>
            <p:ph type="title"/>
          </p:nvPr>
        </p:nvSpPr>
        <p:spPr>
          <a:xfrm>
            <a:off x="893700" y="201410"/>
            <a:ext cx="6462600" cy="8382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
              <a:t>Cultural Checks</a:t>
            </a:r>
            <a:endParaRPr/>
          </a:p>
        </p:txBody>
      </p:sp>
      <p:sp>
        <p:nvSpPr>
          <p:cNvPr id="170" name="Google Shape;170;p25"/>
          <p:cNvSpPr txBox="1"/>
          <p:nvPr>
            <p:ph idx="1" type="body"/>
          </p:nvPr>
        </p:nvSpPr>
        <p:spPr>
          <a:xfrm>
            <a:off x="893700" y="1343064"/>
            <a:ext cx="6462600" cy="347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SzPts val="3000"/>
              <a:buNone/>
            </a:pPr>
            <a:r>
              <a:rPr lang="en"/>
              <a:t>Emphasize in your:</a:t>
            </a:r>
            <a:endParaRPr/>
          </a:p>
          <a:p>
            <a:pPr indent="-419100" lvl="0" marL="457200" rtl="0" algn="l">
              <a:lnSpc>
                <a:spcPct val="115000"/>
              </a:lnSpc>
              <a:spcBef>
                <a:spcPts val="600"/>
              </a:spcBef>
              <a:spcAft>
                <a:spcPts val="0"/>
              </a:spcAft>
              <a:buSzPts val="3000"/>
              <a:buChar char="●"/>
            </a:pPr>
            <a:r>
              <a:rPr lang="en"/>
              <a:t>Digital Stewardship Lifecycle</a:t>
            </a:r>
            <a:endParaRPr/>
          </a:p>
          <a:p>
            <a:pPr indent="-419100" lvl="0" marL="457200" rtl="0" algn="l">
              <a:lnSpc>
                <a:spcPct val="115000"/>
              </a:lnSpc>
              <a:spcBef>
                <a:spcPts val="0"/>
              </a:spcBef>
              <a:spcAft>
                <a:spcPts val="0"/>
              </a:spcAft>
              <a:buSzPts val="3000"/>
              <a:buChar char="●"/>
            </a:pPr>
            <a:r>
              <a:rPr lang="en"/>
              <a:t>Policies</a:t>
            </a:r>
            <a:endParaRPr/>
          </a:p>
          <a:p>
            <a:pPr indent="-419100" lvl="0" marL="457200" rtl="0" algn="l">
              <a:lnSpc>
                <a:spcPct val="115000"/>
              </a:lnSpc>
              <a:spcBef>
                <a:spcPts val="0"/>
              </a:spcBef>
              <a:spcAft>
                <a:spcPts val="0"/>
              </a:spcAft>
              <a:buSzPts val="3000"/>
              <a:buChar char="●"/>
            </a:pPr>
            <a:r>
              <a:rPr lang="en"/>
              <a:t>Procedures</a:t>
            </a:r>
            <a:endParaRPr/>
          </a:p>
          <a:p>
            <a:pPr indent="-419100" lvl="0" marL="457200" rtl="0" algn="l">
              <a:lnSpc>
                <a:spcPct val="115000"/>
              </a:lnSpc>
              <a:spcBef>
                <a:spcPts val="0"/>
              </a:spcBef>
              <a:spcAft>
                <a:spcPts val="0"/>
              </a:spcAft>
              <a:buSzPts val="3000"/>
              <a:buChar char="●"/>
            </a:pPr>
            <a:r>
              <a:rPr lang="en"/>
              <a:t>Workflows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xEl>
                                              <p:pRg end="0" st="0"/>
                                            </p:txEl>
                                          </p:spTgt>
                                        </p:tgtEl>
                                        <p:attrNameLst>
                                          <p:attrName>style.visibility</p:attrName>
                                        </p:attrNameLst>
                                      </p:cBhvr>
                                      <p:to>
                                        <p:strVal val="visible"/>
                                      </p:to>
                                    </p:set>
                                    <p:animEffect filter="fade" transition="in">
                                      <p:cBhvr>
                                        <p:cTn dur="1000"/>
                                        <p:tgtEl>
                                          <p:spTgt spid="17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xEl>
                                              <p:pRg end="1" st="1"/>
                                            </p:txEl>
                                          </p:spTgt>
                                        </p:tgtEl>
                                        <p:attrNameLst>
                                          <p:attrName>style.visibility</p:attrName>
                                        </p:attrNameLst>
                                      </p:cBhvr>
                                      <p:to>
                                        <p:strVal val="visible"/>
                                      </p:to>
                                    </p:set>
                                    <p:animEffect filter="fade" transition="in">
                                      <p:cBhvr>
                                        <p:cTn dur="1000"/>
                                        <p:tgtEl>
                                          <p:spTgt spid="17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xEl>
                                              <p:pRg end="2" st="2"/>
                                            </p:txEl>
                                          </p:spTgt>
                                        </p:tgtEl>
                                        <p:attrNameLst>
                                          <p:attrName>style.visibility</p:attrName>
                                        </p:attrNameLst>
                                      </p:cBhvr>
                                      <p:to>
                                        <p:strVal val="visible"/>
                                      </p:to>
                                    </p:set>
                                    <p:animEffect filter="fade" transition="in">
                                      <p:cBhvr>
                                        <p:cTn dur="1000"/>
                                        <p:tgtEl>
                                          <p:spTgt spid="17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xEl>
                                              <p:pRg end="3" st="3"/>
                                            </p:txEl>
                                          </p:spTgt>
                                        </p:tgtEl>
                                        <p:attrNameLst>
                                          <p:attrName>style.visibility</p:attrName>
                                        </p:attrNameLst>
                                      </p:cBhvr>
                                      <p:to>
                                        <p:strVal val="visible"/>
                                      </p:to>
                                    </p:set>
                                    <p:animEffect filter="fade" transition="in">
                                      <p:cBhvr>
                                        <p:cTn dur="1000"/>
                                        <p:tgtEl>
                                          <p:spTgt spid="17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xEl>
                                              <p:pRg end="4" st="4"/>
                                            </p:txEl>
                                          </p:spTgt>
                                        </p:tgtEl>
                                        <p:attrNameLst>
                                          <p:attrName>style.visibility</p:attrName>
                                        </p:attrNameLst>
                                      </p:cBhvr>
                                      <p:to>
                                        <p:strVal val="visible"/>
                                      </p:to>
                                    </p:set>
                                    <p:animEffect filter="fade" transition="in">
                                      <p:cBhvr>
                                        <p:cTn dur="1000"/>
                                        <p:tgtEl>
                                          <p:spTgt spid="170">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6"/>
          <p:cNvSpPr txBox="1"/>
          <p:nvPr>
            <p:ph type="title"/>
          </p:nvPr>
        </p:nvSpPr>
        <p:spPr>
          <a:xfrm>
            <a:off x="893700" y="201410"/>
            <a:ext cx="6462600" cy="8382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
              <a:t>Audience for your Lifecycle</a:t>
            </a:r>
            <a:endParaRPr/>
          </a:p>
        </p:txBody>
      </p:sp>
      <p:sp>
        <p:nvSpPr>
          <p:cNvPr id="176" name="Google Shape;176;p26"/>
          <p:cNvSpPr txBox="1"/>
          <p:nvPr>
            <p:ph idx="1" type="body"/>
          </p:nvPr>
        </p:nvSpPr>
        <p:spPr>
          <a:xfrm>
            <a:off x="893700" y="1343064"/>
            <a:ext cx="6462600" cy="3473400"/>
          </a:xfrm>
          <a:prstGeom prst="rect">
            <a:avLst/>
          </a:prstGeom>
          <a:noFill/>
          <a:ln>
            <a:noFill/>
          </a:ln>
        </p:spPr>
        <p:txBody>
          <a:bodyPr anchorCtr="0" anchor="t" bIns="91425" lIns="91425" spcFirstLastPara="1" rIns="91425" wrap="square" tIns="91425">
            <a:noAutofit/>
          </a:bodyPr>
          <a:lstStyle/>
          <a:p>
            <a:pPr indent="-419100" lvl="0" marL="457200" rtl="0" algn="l">
              <a:lnSpc>
                <a:spcPct val="115000"/>
              </a:lnSpc>
              <a:spcBef>
                <a:spcPts val="600"/>
              </a:spcBef>
              <a:spcAft>
                <a:spcPts val="0"/>
              </a:spcAft>
              <a:buSzPts val="3000"/>
              <a:buChar char="●"/>
            </a:pPr>
            <a:r>
              <a:rPr lang="en"/>
              <a:t>Staff in your department</a:t>
            </a:r>
            <a:endParaRPr/>
          </a:p>
          <a:p>
            <a:pPr indent="-419100" lvl="0" marL="457200" rtl="0" algn="l">
              <a:lnSpc>
                <a:spcPct val="115000"/>
              </a:lnSpc>
              <a:spcBef>
                <a:spcPts val="0"/>
              </a:spcBef>
              <a:spcAft>
                <a:spcPts val="0"/>
              </a:spcAft>
              <a:buSzPts val="3000"/>
              <a:buChar char="●"/>
            </a:pPr>
            <a:r>
              <a:rPr lang="en"/>
              <a:t>Other departments/governance</a:t>
            </a:r>
            <a:endParaRPr/>
          </a:p>
          <a:p>
            <a:pPr indent="-419100" lvl="0" marL="457200" rtl="0" algn="l">
              <a:lnSpc>
                <a:spcPct val="115000"/>
              </a:lnSpc>
              <a:spcBef>
                <a:spcPts val="0"/>
              </a:spcBef>
              <a:spcAft>
                <a:spcPts val="0"/>
              </a:spcAft>
              <a:buSzPts val="3000"/>
              <a:buChar char="●"/>
            </a:pPr>
            <a:r>
              <a:rPr lang="en"/>
              <a:t>Community members</a:t>
            </a:r>
            <a:endParaRPr/>
          </a:p>
          <a:p>
            <a:pPr indent="-381000" lvl="1" marL="914400" rtl="0" algn="l">
              <a:lnSpc>
                <a:spcPct val="115000"/>
              </a:lnSpc>
              <a:spcBef>
                <a:spcPts val="0"/>
              </a:spcBef>
              <a:spcAft>
                <a:spcPts val="0"/>
              </a:spcAft>
              <a:buSzPts val="2400"/>
              <a:buChar char="○"/>
            </a:pPr>
            <a:r>
              <a:rPr lang="en"/>
              <a:t>Non-community allies </a:t>
            </a:r>
            <a:endParaRPr/>
          </a:p>
          <a:p>
            <a:pPr indent="-419100" lvl="0" marL="457200" rtl="0" algn="l">
              <a:lnSpc>
                <a:spcPct val="115000"/>
              </a:lnSpc>
              <a:spcBef>
                <a:spcPts val="0"/>
              </a:spcBef>
              <a:spcAft>
                <a:spcPts val="0"/>
              </a:spcAft>
              <a:buSzPts val="3000"/>
              <a:buChar char="●"/>
            </a:pPr>
            <a:r>
              <a:rPr lang="en"/>
              <a:t>Funding agencies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xEl>
                                              <p:pRg end="0" st="0"/>
                                            </p:txEl>
                                          </p:spTgt>
                                        </p:tgtEl>
                                        <p:attrNameLst>
                                          <p:attrName>style.visibility</p:attrName>
                                        </p:attrNameLst>
                                      </p:cBhvr>
                                      <p:to>
                                        <p:strVal val="visible"/>
                                      </p:to>
                                    </p:set>
                                    <p:animEffect filter="fade" transition="in">
                                      <p:cBhvr>
                                        <p:cTn dur="1000"/>
                                        <p:tgtEl>
                                          <p:spTgt spid="17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xEl>
                                              <p:pRg end="1" st="1"/>
                                            </p:txEl>
                                          </p:spTgt>
                                        </p:tgtEl>
                                        <p:attrNameLst>
                                          <p:attrName>style.visibility</p:attrName>
                                        </p:attrNameLst>
                                      </p:cBhvr>
                                      <p:to>
                                        <p:strVal val="visible"/>
                                      </p:to>
                                    </p:set>
                                    <p:animEffect filter="fade" transition="in">
                                      <p:cBhvr>
                                        <p:cTn dur="1000"/>
                                        <p:tgtEl>
                                          <p:spTgt spid="17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xEl>
                                              <p:pRg end="2" st="2"/>
                                            </p:txEl>
                                          </p:spTgt>
                                        </p:tgtEl>
                                        <p:attrNameLst>
                                          <p:attrName>style.visibility</p:attrName>
                                        </p:attrNameLst>
                                      </p:cBhvr>
                                      <p:to>
                                        <p:strVal val="visible"/>
                                      </p:to>
                                    </p:set>
                                    <p:animEffect filter="fade" transition="in">
                                      <p:cBhvr>
                                        <p:cTn dur="1000"/>
                                        <p:tgtEl>
                                          <p:spTgt spid="17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xEl>
                                              <p:pRg end="3" st="3"/>
                                            </p:txEl>
                                          </p:spTgt>
                                        </p:tgtEl>
                                        <p:attrNameLst>
                                          <p:attrName>style.visibility</p:attrName>
                                        </p:attrNameLst>
                                      </p:cBhvr>
                                      <p:to>
                                        <p:strVal val="visible"/>
                                      </p:to>
                                    </p:set>
                                    <p:animEffect filter="fade" transition="in">
                                      <p:cBhvr>
                                        <p:cTn dur="1000"/>
                                        <p:tgtEl>
                                          <p:spTgt spid="17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xEl>
                                              <p:pRg end="4" st="4"/>
                                            </p:txEl>
                                          </p:spTgt>
                                        </p:tgtEl>
                                        <p:attrNameLst>
                                          <p:attrName>style.visibility</p:attrName>
                                        </p:attrNameLst>
                                      </p:cBhvr>
                                      <p:to>
                                        <p:strVal val="visible"/>
                                      </p:to>
                                    </p:set>
                                    <p:animEffect filter="fade" transition="in">
                                      <p:cBhvr>
                                        <p:cTn dur="1000"/>
                                        <p:tgtEl>
                                          <p:spTgt spid="176">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7"/>
          <p:cNvSpPr txBox="1"/>
          <p:nvPr>
            <p:ph type="title"/>
          </p:nvPr>
        </p:nvSpPr>
        <p:spPr>
          <a:xfrm>
            <a:off x="850050" y="62375"/>
            <a:ext cx="7539300" cy="1365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 sz="3400">
                <a:solidFill>
                  <a:schemeClr val="dk1"/>
                </a:solidFill>
              </a:rPr>
              <a:t>General Questions for your </a:t>
            </a:r>
            <a:r>
              <a:rPr lang="en" sz="3400"/>
              <a:t>Digital Stewardship Lifecycle creation:</a:t>
            </a:r>
            <a:endParaRPr sz="3400"/>
          </a:p>
        </p:txBody>
      </p:sp>
      <p:sp>
        <p:nvSpPr>
          <p:cNvPr id="182" name="Google Shape;182;p27"/>
          <p:cNvSpPr txBox="1"/>
          <p:nvPr>
            <p:ph idx="1" type="body"/>
          </p:nvPr>
        </p:nvSpPr>
        <p:spPr>
          <a:xfrm>
            <a:off x="893700" y="1540348"/>
            <a:ext cx="6462600" cy="3276300"/>
          </a:xfrm>
          <a:prstGeom prst="rect">
            <a:avLst/>
          </a:prstGeom>
          <a:noFill/>
          <a:ln>
            <a:noFill/>
          </a:ln>
        </p:spPr>
        <p:txBody>
          <a:bodyPr anchorCtr="0" anchor="t" bIns="91425" lIns="91425" spcFirstLastPara="1" rIns="91425" wrap="square" tIns="91425">
            <a:noAutofit/>
          </a:bodyPr>
          <a:lstStyle/>
          <a:p>
            <a:pPr indent="-419100" lvl="0" marL="457200" rtl="0" algn="l">
              <a:lnSpc>
                <a:spcPct val="115000"/>
              </a:lnSpc>
              <a:spcBef>
                <a:spcPts val="600"/>
              </a:spcBef>
              <a:spcAft>
                <a:spcPts val="0"/>
              </a:spcAft>
              <a:buSzPts val="3000"/>
              <a:buChar char="●"/>
            </a:pPr>
            <a:r>
              <a:rPr lang="en"/>
              <a:t>technical needs </a:t>
            </a:r>
            <a:endParaRPr/>
          </a:p>
          <a:p>
            <a:pPr indent="-419100" lvl="0" marL="457200" rtl="0" algn="l">
              <a:lnSpc>
                <a:spcPct val="115000"/>
              </a:lnSpc>
              <a:spcBef>
                <a:spcPts val="0"/>
              </a:spcBef>
              <a:spcAft>
                <a:spcPts val="0"/>
              </a:spcAft>
              <a:buSzPts val="3000"/>
              <a:buChar char="●"/>
            </a:pPr>
            <a:r>
              <a:rPr lang="en"/>
              <a:t>informational needs</a:t>
            </a:r>
            <a:endParaRPr/>
          </a:p>
          <a:p>
            <a:pPr indent="-419100" lvl="0" marL="457200" rtl="0" algn="l">
              <a:lnSpc>
                <a:spcPct val="115000"/>
              </a:lnSpc>
              <a:spcBef>
                <a:spcPts val="0"/>
              </a:spcBef>
              <a:spcAft>
                <a:spcPts val="0"/>
              </a:spcAft>
              <a:buSzPts val="3000"/>
              <a:buChar char="●"/>
            </a:pPr>
            <a:r>
              <a:rPr lang="en"/>
              <a:t>management needs</a:t>
            </a:r>
            <a:endParaRPr/>
          </a:p>
          <a:p>
            <a:pPr indent="-419100" lvl="0" marL="457200" rtl="0" algn="l">
              <a:lnSpc>
                <a:spcPct val="115000"/>
              </a:lnSpc>
              <a:spcBef>
                <a:spcPts val="0"/>
              </a:spcBef>
              <a:spcAft>
                <a:spcPts val="0"/>
              </a:spcAft>
              <a:buSzPts val="3000"/>
              <a:buChar char="●"/>
            </a:pPr>
            <a:r>
              <a:rPr lang="en"/>
              <a:t>preservation needs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xEl>
                                              <p:pRg end="0" st="0"/>
                                            </p:txEl>
                                          </p:spTgt>
                                        </p:tgtEl>
                                        <p:attrNameLst>
                                          <p:attrName>style.visibility</p:attrName>
                                        </p:attrNameLst>
                                      </p:cBhvr>
                                      <p:to>
                                        <p:strVal val="visible"/>
                                      </p:to>
                                    </p:set>
                                    <p:animEffect filter="fade" transition="in">
                                      <p:cBhvr>
                                        <p:cTn dur="1000"/>
                                        <p:tgtEl>
                                          <p:spTgt spid="18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xEl>
                                              <p:pRg end="1" st="1"/>
                                            </p:txEl>
                                          </p:spTgt>
                                        </p:tgtEl>
                                        <p:attrNameLst>
                                          <p:attrName>style.visibility</p:attrName>
                                        </p:attrNameLst>
                                      </p:cBhvr>
                                      <p:to>
                                        <p:strVal val="visible"/>
                                      </p:to>
                                    </p:set>
                                    <p:animEffect filter="fade" transition="in">
                                      <p:cBhvr>
                                        <p:cTn dur="1000"/>
                                        <p:tgtEl>
                                          <p:spTgt spid="18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xEl>
                                              <p:pRg end="2" st="2"/>
                                            </p:txEl>
                                          </p:spTgt>
                                        </p:tgtEl>
                                        <p:attrNameLst>
                                          <p:attrName>style.visibility</p:attrName>
                                        </p:attrNameLst>
                                      </p:cBhvr>
                                      <p:to>
                                        <p:strVal val="visible"/>
                                      </p:to>
                                    </p:set>
                                    <p:animEffect filter="fade" transition="in">
                                      <p:cBhvr>
                                        <p:cTn dur="1000"/>
                                        <p:tgtEl>
                                          <p:spTgt spid="18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xEl>
                                              <p:pRg end="3" st="3"/>
                                            </p:txEl>
                                          </p:spTgt>
                                        </p:tgtEl>
                                        <p:attrNameLst>
                                          <p:attrName>style.visibility</p:attrName>
                                        </p:attrNameLst>
                                      </p:cBhvr>
                                      <p:to>
                                        <p:strVal val="visible"/>
                                      </p:to>
                                    </p:set>
                                    <p:animEffect filter="fade" transition="in">
                                      <p:cBhvr>
                                        <p:cTn dur="1000"/>
                                        <p:tgtEl>
                                          <p:spTgt spid="182">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8"/>
          <p:cNvSpPr txBox="1"/>
          <p:nvPr>
            <p:ph type="title"/>
          </p:nvPr>
        </p:nvSpPr>
        <p:spPr>
          <a:xfrm>
            <a:off x="330575" y="201400"/>
            <a:ext cx="8096100" cy="1128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 sz="3400"/>
              <a:t>Digital Stewardship </a:t>
            </a:r>
            <a:r>
              <a:rPr lang="en" sz="3400"/>
              <a:t>Lifecycle</a:t>
            </a:r>
            <a:r>
              <a:rPr lang="en" sz="3400"/>
              <a:t> questions for Tribes, Nations, and Communities </a:t>
            </a:r>
            <a:endParaRPr sz="3400"/>
          </a:p>
        </p:txBody>
      </p:sp>
      <p:sp>
        <p:nvSpPr>
          <p:cNvPr id="188" name="Google Shape;188;p28"/>
          <p:cNvSpPr txBox="1"/>
          <p:nvPr>
            <p:ph idx="1" type="body"/>
          </p:nvPr>
        </p:nvSpPr>
        <p:spPr>
          <a:xfrm>
            <a:off x="893700" y="1540348"/>
            <a:ext cx="6462600" cy="3276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600"/>
              </a:spcBef>
              <a:spcAft>
                <a:spcPts val="0"/>
              </a:spcAft>
              <a:buSzPts val="3000"/>
              <a:buNone/>
            </a:pPr>
            <a:r>
              <a:rPr lang="en"/>
              <a:t>Adding cultural values, needs: </a:t>
            </a:r>
            <a:endParaRPr/>
          </a:p>
          <a:p>
            <a:pPr indent="457200" lvl="0" marL="0" rtl="0" algn="l">
              <a:lnSpc>
                <a:spcPct val="115000"/>
              </a:lnSpc>
              <a:spcBef>
                <a:spcPts val="600"/>
              </a:spcBef>
              <a:spcAft>
                <a:spcPts val="0"/>
              </a:spcAft>
              <a:buSzPts val="3000"/>
              <a:buNone/>
            </a:pPr>
            <a:r>
              <a:rPr lang="en"/>
              <a:t>Cultural checks:</a:t>
            </a:r>
            <a:endParaRPr/>
          </a:p>
          <a:p>
            <a:pPr indent="-381000" lvl="1" marL="914400" rtl="0" algn="l">
              <a:lnSpc>
                <a:spcPct val="115000"/>
              </a:lnSpc>
              <a:spcBef>
                <a:spcPts val="480"/>
              </a:spcBef>
              <a:spcAft>
                <a:spcPts val="0"/>
              </a:spcAft>
              <a:buSzPts val="2400"/>
              <a:buChar char="○"/>
            </a:pPr>
            <a:r>
              <a:rPr lang="en"/>
              <a:t>What are your important checks?</a:t>
            </a:r>
            <a:endParaRPr/>
          </a:p>
          <a:p>
            <a:pPr indent="-381000" lvl="1" marL="914400" rtl="0" algn="l">
              <a:lnSpc>
                <a:spcPct val="115000"/>
              </a:lnSpc>
              <a:spcBef>
                <a:spcPts val="0"/>
              </a:spcBef>
              <a:spcAft>
                <a:spcPts val="0"/>
              </a:spcAft>
              <a:buSzPts val="2400"/>
              <a:buChar char="○"/>
            </a:pPr>
            <a:r>
              <a:rPr lang="en"/>
              <a:t>When do they occur in your model?</a:t>
            </a:r>
            <a:endParaRPr/>
          </a:p>
          <a:p>
            <a:pPr indent="-381000" lvl="1" marL="914400" rtl="0" algn="l">
              <a:lnSpc>
                <a:spcPct val="115000"/>
              </a:lnSpc>
              <a:spcBef>
                <a:spcPts val="0"/>
              </a:spcBef>
              <a:spcAft>
                <a:spcPts val="0"/>
              </a:spcAft>
              <a:buSzPts val="2400"/>
              <a:buChar char="○"/>
            </a:pPr>
            <a:r>
              <a:rPr lang="en"/>
              <a:t>How do they get put into practice?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9"/>
          <p:cNvSpPr/>
          <p:nvPr/>
        </p:nvSpPr>
        <p:spPr>
          <a:xfrm>
            <a:off x="228600" y="3708668"/>
            <a:ext cx="7352400" cy="12030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29"/>
          <p:cNvSpPr txBox="1"/>
          <p:nvPr>
            <p:ph type="title"/>
          </p:nvPr>
        </p:nvSpPr>
        <p:spPr>
          <a:xfrm>
            <a:off x="1152725" y="3855908"/>
            <a:ext cx="7630500" cy="540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
              <a:t>Work Time, TSCP 2015-2017</a:t>
            </a:r>
            <a:endParaRPr/>
          </a:p>
        </p:txBody>
      </p:sp>
      <p:sp>
        <p:nvSpPr>
          <p:cNvPr id="195" name="Google Shape;195;p29"/>
          <p:cNvSpPr txBox="1"/>
          <p:nvPr>
            <p:ph idx="1" type="body"/>
          </p:nvPr>
        </p:nvSpPr>
        <p:spPr>
          <a:xfrm>
            <a:off x="1152725" y="4290660"/>
            <a:ext cx="7251900" cy="634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SzPts val="3000"/>
              <a:buNone/>
            </a:pPr>
            <a:r>
              <a:rPr lang="en" sz="2400"/>
              <a:t>Angela and Bari, Sarah, Arlan and Moe, and Ashley</a:t>
            </a:r>
            <a:endParaRPr sz="2400"/>
          </a:p>
        </p:txBody>
      </p:sp>
      <p:pic>
        <p:nvPicPr>
          <p:cNvPr id="196" name="Google Shape;196;p29"/>
          <p:cNvPicPr preferRelativeResize="0"/>
          <p:nvPr/>
        </p:nvPicPr>
        <p:blipFill rotWithShape="1">
          <a:blip r:embed="rId3">
            <a:alphaModFix/>
          </a:blip>
          <a:srcRect b="47186" l="0" r="0" t="9064"/>
          <a:stretch/>
        </p:blipFill>
        <p:spPr>
          <a:xfrm>
            <a:off x="1701838" y="1956423"/>
            <a:ext cx="2952081" cy="1781080"/>
          </a:xfrm>
          <a:prstGeom prst="rect">
            <a:avLst/>
          </a:prstGeom>
          <a:noFill/>
          <a:ln cap="flat" cmpd="sng" w="28575">
            <a:solidFill>
              <a:srgbClr val="FFFFFF"/>
            </a:solidFill>
            <a:prstDash val="solid"/>
            <a:round/>
            <a:headEnd len="sm" w="sm" type="none"/>
            <a:tailEnd len="sm" w="sm" type="none"/>
          </a:ln>
        </p:spPr>
      </p:pic>
      <p:pic>
        <p:nvPicPr>
          <p:cNvPr id="197" name="Google Shape;197;p29"/>
          <p:cNvPicPr preferRelativeResize="0"/>
          <p:nvPr/>
        </p:nvPicPr>
        <p:blipFill rotWithShape="1">
          <a:blip r:embed="rId4">
            <a:alphaModFix/>
          </a:blip>
          <a:srcRect b="0" l="5975" r="10223" t="0"/>
          <a:stretch/>
        </p:blipFill>
        <p:spPr>
          <a:xfrm>
            <a:off x="4653919" y="0"/>
            <a:ext cx="2744384" cy="1989999"/>
          </a:xfrm>
          <a:prstGeom prst="rect">
            <a:avLst/>
          </a:prstGeom>
          <a:noFill/>
          <a:ln cap="flat" cmpd="sng" w="28575">
            <a:solidFill>
              <a:srgbClr val="FFFFFF"/>
            </a:solidFill>
            <a:prstDash val="solid"/>
            <a:round/>
            <a:headEnd len="sm" w="sm" type="none"/>
            <a:tailEnd len="sm" w="sm" type="none"/>
          </a:ln>
        </p:spPr>
      </p:pic>
      <p:pic>
        <p:nvPicPr>
          <p:cNvPr id="198" name="Google Shape;198;p29"/>
          <p:cNvPicPr preferRelativeResize="0"/>
          <p:nvPr/>
        </p:nvPicPr>
        <p:blipFill rotWithShape="1">
          <a:blip r:embed="rId5">
            <a:alphaModFix/>
          </a:blip>
          <a:srcRect b="30759" l="0" r="0" t="21821"/>
          <a:stretch/>
        </p:blipFill>
        <p:spPr>
          <a:xfrm>
            <a:off x="4688502" y="1973201"/>
            <a:ext cx="2709806" cy="1764297"/>
          </a:xfrm>
          <a:prstGeom prst="rect">
            <a:avLst/>
          </a:prstGeom>
          <a:noFill/>
          <a:ln cap="flat" cmpd="sng" w="28575">
            <a:solidFill>
              <a:srgbClr val="FFFFFF"/>
            </a:solidFill>
            <a:prstDash val="solid"/>
            <a:round/>
            <a:headEnd len="sm" w="sm" type="none"/>
            <a:tailEnd len="sm" w="sm" type="none"/>
          </a:ln>
        </p:spPr>
      </p:pic>
      <p:pic>
        <p:nvPicPr>
          <p:cNvPr id="199" name="Google Shape;199;p29"/>
          <p:cNvPicPr preferRelativeResize="0"/>
          <p:nvPr/>
        </p:nvPicPr>
        <p:blipFill rotWithShape="1">
          <a:blip r:embed="rId6">
            <a:alphaModFix/>
          </a:blip>
          <a:srcRect b="22072" l="3566" r="0" t="24889"/>
          <a:stretch/>
        </p:blipFill>
        <p:spPr>
          <a:xfrm>
            <a:off x="1701838" y="0"/>
            <a:ext cx="2952080" cy="1956425"/>
          </a:xfrm>
          <a:prstGeom prst="rect">
            <a:avLst/>
          </a:prstGeom>
          <a:noFill/>
          <a:ln cap="flat" cmpd="sng" w="28575">
            <a:solidFill>
              <a:srgbClr val="FFFFFF"/>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0"/>
          <p:cNvSpPr/>
          <p:nvPr/>
        </p:nvSpPr>
        <p:spPr>
          <a:xfrm>
            <a:off x="546050" y="3729068"/>
            <a:ext cx="7352400" cy="12030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30"/>
          <p:cNvSpPr txBox="1"/>
          <p:nvPr>
            <p:ph type="title"/>
          </p:nvPr>
        </p:nvSpPr>
        <p:spPr>
          <a:xfrm>
            <a:off x="1470175" y="3896708"/>
            <a:ext cx="7531800" cy="540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
              <a:t>Presenting, TSCP 2016-2017</a:t>
            </a:r>
            <a:endParaRPr/>
          </a:p>
        </p:txBody>
      </p:sp>
      <p:sp>
        <p:nvSpPr>
          <p:cNvPr id="206" name="Google Shape;206;p30"/>
          <p:cNvSpPr txBox="1"/>
          <p:nvPr>
            <p:ph idx="1" type="body"/>
          </p:nvPr>
        </p:nvSpPr>
        <p:spPr>
          <a:xfrm>
            <a:off x="1470175" y="4311060"/>
            <a:ext cx="5796000" cy="634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SzPts val="3000"/>
              <a:buNone/>
            </a:pPr>
            <a:r>
              <a:rPr lang="en" sz="2400"/>
              <a:t>Elizabeth, Jason, Angela, and Gloria</a:t>
            </a:r>
            <a:endParaRPr sz="2400"/>
          </a:p>
        </p:txBody>
      </p:sp>
      <p:grpSp>
        <p:nvGrpSpPr>
          <p:cNvPr id="207" name="Google Shape;207;p30"/>
          <p:cNvGrpSpPr/>
          <p:nvPr/>
        </p:nvGrpSpPr>
        <p:grpSpPr>
          <a:xfrm>
            <a:off x="1645084" y="5"/>
            <a:ext cx="5853826" cy="3772242"/>
            <a:chOff x="1789949" y="0"/>
            <a:chExt cx="7354053" cy="5143499"/>
          </a:xfrm>
        </p:grpSpPr>
        <p:pic>
          <p:nvPicPr>
            <p:cNvPr id="208" name="Google Shape;208;p30"/>
            <p:cNvPicPr preferRelativeResize="0"/>
            <p:nvPr/>
          </p:nvPicPr>
          <p:blipFill rotWithShape="1">
            <a:blip r:embed="rId3">
              <a:alphaModFix/>
            </a:blip>
            <a:srcRect b="15980" l="20993" r="16913" t="10032"/>
            <a:stretch/>
          </p:blipFill>
          <p:spPr>
            <a:xfrm>
              <a:off x="1789949" y="0"/>
              <a:ext cx="3392424" cy="2695173"/>
            </a:xfrm>
            <a:prstGeom prst="rect">
              <a:avLst/>
            </a:prstGeom>
            <a:noFill/>
            <a:ln cap="flat" cmpd="sng" w="28575">
              <a:solidFill>
                <a:srgbClr val="FFFFFF"/>
              </a:solidFill>
              <a:prstDash val="solid"/>
              <a:round/>
              <a:headEnd len="sm" w="sm" type="none"/>
              <a:tailEnd len="sm" w="sm" type="none"/>
            </a:ln>
          </p:spPr>
        </p:pic>
        <p:pic>
          <p:nvPicPr>
            <p:cNvPr id="209" name="Google Shape;209;p30"/>
            <p:cNvPicPr preferRelativeResize="0"/>
            <p:nvPr/>
          </p:nvPicPr>
          <p:blipFill rotWithShape="1">
            <a:blip r:embed="rId4">
              <a:alphaModFix/>
            </a:blip>
            <a:srcRect b="11506" l="8790" r="2681" t="6418"/>
            <a:stretch/>
          </p:blipFill>
          <p:spPr>
            <a:xfrm>
              <a:off x="5182375" y="2695175"/>
              <a:ext cx="3961621" cy="2448324"/>
            </a:xfrm>
            <a:prstGeom prst="rect">
              <a:avLst/>
            </a:prstGeom>
            <a:noFill/>
            <a:ln cap="flat" cmpd="sng" w="28575">
              <a:solidFill>
                <a:srgbClr val="FFFFFF"/>
              </a:solidFill>
              <a:prstDash val="solid"/>
              <a:round/>
              <a:headEnd len="sm" w="sm" type="none"/>
              <a:tailEnd len="sm" w="sm" type="none"/>
            </a:ln>
          </p:spPr>
        </p:pic>
        <p:pic>
          <p:nvPicPr>
            <p:cNvPr id="210" name="Google Shape;210;p30"/>
            <p:cNvPicPr preferRelativeResize="0"/>
            <p:nvPr/>
          </p:nvPicPr>
          <p:blipFill rotWithShape="1">
            <a:blip r:embed="rId5">
              <a:alphaModFix/>
            </a:blip>
            <a:srcRect b="9358" l="3041" r="19970" t="7291"/>
            <a:stretch/>
          </p:blipFill>
          <p:spPr>
            <a:xfrm>
              <a:off x="1789950" y="2695175"/>
              <a:ext cx="3392424" cy="2448323"/>
            </a:xfrm>
            <a:prstGeom prst="rect">
              <a:avLst/>
            </a:prstGeom>
            <a:noFill/>
            <a:ln cap="flat" cmpd="sng" w="28575">
              <a:solidFill>
                <a:srgbClr val="FFFFFF"/>
              </a:solidFill>
              <a:prstDash val="solid"/>
              <a:round/>
              <a:headEnd len="sm" w="sm" type="none"/>
              <a:tailEnd len="sm" w="sm" type="none"/>
            </a:ln>
          </p:spPr>
        </p:pic>
        <p:pic>
          <p:nvPicPr>
            <p:cNvPr id="211" name="Google Shape;211;p30"/>
            <p:cNvPicPr preferRelativeResize="0"/>
            <p:nvPr/>
          </p:nvPicPr>
          <p:blipFill rotWithShape="1">
            <a:blip r:embed="rId6">
              <a:alphaModFix/>
            </a:blip>
            <a:srcRect b="2101" l="0" r="10809" t="6863"/>
            <a:stretch/>
          </p:blipFill>
          <p:spPr>
            <a:xfrm>
              <a:off x="5216600" y="0"/>
              <a:ext cx="3927402" cy="2671873"/>
            </a:xfrm>
            <a:prstGeom prst="rect">
              <a:avLst/>
            </a:prstGeom>
            <a:noFill/>
            <a:ln cap="flat" cmpd="sng" w="28575">
              <a:solidFill>
                <a:srgbClr val="FFFFFF"/>
              </a:solidFill>
              <a:prstDash val="solid"/>
              <a:round/>
              <a:headEnd len="sm" w="sm" type="none"/>
              <a:tailEnd len="sm" w="sm" type="none"/>
            </a:ln>
          </p:spPr>
        </p:pic>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3"/>
          <p:cNvSpPr txBox="1"/>
          <p:nvPr>
            <p:ph type="title"/>
          </p:nvPr>
        </p:nvSpPr>
        <p:spPr>
          <a:xfrm>
            <a:off x="893700" y="125730"/>
            <a:ext cx="6462600" cy="6792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
              <a:t>Digital </a:t>
            </a:r>
            <a:r>
              <a:rPr lang="en"/>
              <a:t>Life Cycles</a:t>
            </a:r>
            <a:endParaRPr/>
          </a:p>
        </p:txBody>
      </p:sp>
      <p:pic>
        <p:nvPicPr>
          <p:cNvPr id="108" name="Google Shape;108;p13"/>
          <p:cNvPicPr preferRelativeResize="0"/>
          <p:nvPr/>
        </p:nvPicPr>
        <p:blipFill rotWithShape="1">
          <a:blip r:embed="rId3">
            <a:alphaModFix/>
          </a:blip>
          <a:srcRect b="0" l="0" r="0" t="0"/>
          <a:stretch/>
        </p:blipFill>
        <p:spPr>
          <a:xfrm>
            <a:off x="2203800" y="804925"/>
            <a:ext cx="4736400" cy="4066500"/>
          </a:xfrm>
          <a:prstGeom prst="rect">
            <a:avLst/>
          </a:prstGeom>
          <a:noFill/>
          <a:ln>
            <a:noFill/>
          </a:ln>
        </p:spPr>
      </p:pic>
      <p:sp>
        <p:nvSpPr>
          <p:cNvPr id="109" name="Google Shape;109;p13"/>
          <p:cNvSpPr txBox="1"/>
          <p:nvPr/>
        </p:nvSpPr>
        <p:spPr>
          <a:xfrm>
            <a:off x="188700" y="4124725"/>
            <a:ext cx="3907800" cy="74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Lato"/>
                <a:ea typeface="Lato"/>
                <a:cs typeface="Lato"/>
                <a:sym typeface="Lato"/>
              </a:rPr>
              <a:t>Digital Curation Centre</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u="sng">
                <a:solidFill>
                  <a:schemeClr val="hlink"/>
                </a:solidFill>
                <a:latin typeface="Lato"/>
                <a:ea typeface="Lato"/>
                <a:cs typeface="Lato"/>
                <a:sym typeface="Lato"/>
                <a:hlinkClick r:id="rId4"/>
              </a:rPr>
              <a:t>https://www.dcc.ac.uk/</a:t>
            </a:r>
            <a:endParaRPr sz="1800">
              <a:solidFill>
                <a:schemeClr val="dk1"/>
              </a:solidFill>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1"/>
          <p:cNvSpPr txBox="1"/>
          <p:nvPr>
            <p:ph type="title"/>
          </p:nvPr>
        </p:nvSpPr>
        <p:spPr>
          <a:xfrm>
            <a:off x="330575" y="201400"/>
            <a:ext cx="8507100" cy="1128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 sz="3400"/>
              <a:t>Digital Stewardship Lifecycle: Timeline</a:t>
            </a:r>
            <a:endParaRPr sz="3400"/>
          </a:p>
        </p:txBody>
      </p:sp>
      <p:sp>
        <p:nvSpPr>
          <p:cNvPr id="217" name="Google Shape;217;p31"/>
          <p:cNvSpPr txBox="1"/>
          <p:nvPr>
            <p:ph idx="1" type="body"/>
          </p:nvPr>
        </p:nvSpPr>
        <p:spPr>
          <a:xfrm>
            <a:off x="893700" y="1540350"/>
            <a:ext cx="7758600" cy="3276300"/>
          </a:xfrm>
          <a:prstGeom prst="rect">
            <a:avLst/>
          </a:prstGeom>
          <a:noFill/>
          <a:ln>
            <a:noFill/>
          </a:ln>
        </p:spPr>
        <p:txBody>
          <a:bodyPr anchorCtr="0" anchor="t" bIns="91425" lIns="91425" spcFirstLastPara="1" rIns="91425" wrap="square" tIns="91425">
            <a:noAutofit/>
          </a:bodyPr>
          <a:lstStyle/>
          <a:p>
            <a:pPr indent="-419100" lvl="0" marL="457200" marR="0" rtl="0" algn="l">
              <a:lnSpc>
                <a:spcPct val="115000"/>
              </a:lnSpc>
              <a:spcBef>
                <a:spcPts val="600"/>
              </a:spcBef>
              <a:spcAft>
                <a:spcPts val="0"/>
              </a:spcAft>
              <a:buSzPts val="3000"/>
              <a:buChar char="●"/>
            </a:pPr>
            <a:r>
              <a:rPr lang="en"/>
              <a:t>Create a timeline</a:t>
            </a:r>
            <a:endParaRPr/>
          </a:p>
          <a:p>
            <a:pPr indent="-419100" lvl="0" marL="457200" marR="0" rtl="0" algn="l">
              <a:lnSpc>
                <a:spcPct val="115000"/>
              </a:lnSpc>
              <a:spcBef>
                <a:spcPts val="0"/>
              </a:spcBef>
              <a:spcAft>
                <a:spcPts val="0"/>
              </a:spcAft>
              <a:buSzPts val="3000"/>
              <a:buChar char="●"/>
            </a:pPr>
            <a:r>
              <a:rPr lang="en"/>
              <a:t>Work on alongside other policies/plans</a:t>
            </a:r>
            <a:endParaRPr/>
          </a:p>
          <a:p>
            <a:pPr indent="-419100" lvl="0" marL="457200" marR="0" rtl="0" algn="l">
              <a:lnSpc>
                <a:spcPct val="115000"/>
              </a:lnSpc>
              <a:spcBef>
                <a:spcPts val="0"/>
              </a:spcBef>
              <a:spcAft>
                <a:spcPts val="0"/>
              </a:spcAft>
              <a:buSzPts val="3000"/>
              <a:buChar char="●"/>
            </a:pPr>
            <a:r>
              <a:rPr lang="en"/>
              <a:t>Past trainings - 1 year</a:t>
            </a:r>
            <a:endParaRPr/>
          </a:p>
          <a:p>
            <a:pPr indent="-381000" lvl="1" marL="914400" marR="0" rtl="0" algn="l">
              <a:lnSpc>
                <a:spcPct val="115000"/>
              </a:lnSpc>
              <a:spcBef>
                <a:spcPts val="0"/>
              </a:spcBef>
              <a:spcAft>
                <a:spcPts val="0"/>
              </a:spcAft>
              <a:buSzPts val="2400"/>
              <a:buChar char="○"/>
            </a:pPr>
            <a:r>
              <a:rPr lang="en"/>
              <a:t>4 weeks of intensive work (August, November, February, May)</a:t>
            </a:r>
            <a:endParaRPr/>
          </a:p>
          <a:p>
            <a:pPr indent="-381000" lvl="1" marL="914400" marR="0" rtl="0" algn="l">
              <a:lnSpc>
                <a:spcPct val="115000"/>
              </a:lnSpc>
              <a:spcBef>
                <a:spcPts val="0"/>
              </a:spcBef>
              <a:spcAft>
                <a:spcPts val="0"/>
              </a:spcAft>
              <a:buSzPts val="2400"/>
              <a:buChar char="○"/>
            </a:pPr>
            <a:r>
              <a:rPr lang="en"/>
              <a:t>Revising between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2"/>
          <p:cNvSpPr/>
          <p:nvPr/>
        </p:nvSpPr>
        <p:spPr>
          <a:xfrm>
            <a:off x="0" y="3556268"/>
            <a:ext cx="7352400" cy="12030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32"/>
          <p:cNvSpPr txBox="1"/>
          <p:nvPr>
            <p:ph type="title"/>
          </p:nvPr>
        </p:nvSpPr>
        <p:spPr>
          <a:xfrm>
            <a:off x="924125" y="3507593"/>
            <a:ext cx="7531800" cy="500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
              <a:t>Lifecycles, TSCP 2015-2016</a:t>
            </a:r>
            <a:endParaRPr/>
          </a:p>
        </p:txBody>
      </p:sp>
      <p:sp>
        <p:nvSpPr>
          <p:cNvPr id="224" name="Google Shape;224;p32"/>
          <p:cNvSpPr txBox="1"/>
          <p:nvPr>
            <p:ph idx="1" type="body"/>
          </p:nvPr>
        </p:nvSpPr>
        <p:spPr>
          <a:xfrm>
            <a:off x="924125" y="3895967"/>
            <a:ext cx="7881900" cy="98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SzPts val="3000"/>
              <a:buNone/>
            </a:pPr>
            <a:r>
              <a:rPr lang="en" sz="2400"/>
              <a:t>Jason and Katie - Pokagon Band of Potawatomi Indians</a:t>
            </a:r>
            <a:endParaRPr sz="2400"/>
          </a:p>
          <a:p>
            <a:pPr indent="0" lvl="0" marL="0" rtl="0" algn="l">
              <a:lnSpc>
                <a:spcPct val="100000"/>
              </a:lnSpc>
              <a:spcBef>
                <a:spcPts val="600"/>
              </a:spcBef>
              <a:spcAft>
                <a:spcPts val="0"/>
              </a:spcAft>
              <a:buSzPts val="3000"/>
              <a:buNone/>
            </a:pPr>
            <a:r>
              <a:rPr lang="en" sz="2400"/>
              <a:t>Bari and Angela - Karuk Tribe </a:t>
            </a:r>
            <a:endParaRPr sz="2400"/>
          </a:p>
        </p:txBody>
      </p:sp>
      <p:pic>
        <p:nvPicPr>
          <p:cNvPr id="225" name="Google Shape;225;p32"/>
          <p:cNvPicPr preferRelativeResize="0"/>
          <p:nvPr/>
        </p:nvPicPr>
        <p:blipFill rotWithShape="1">
          <a:blip r:embed="rId3">
            <a:alphaModFix/>
          </a:blip>
          <a:srcRect b="20655" l="2600" r="0" t="7694"/>
          <a:stretch/>
        </p:blipFill>
        <p:spPr>
          <a:xfrm>
            <a:off x="989725" y="170650"/>
            <a:ext cx="3563100" cy="3095349"/>
          </a:xfrm>
          <a:prstGeom prst="rect">
            <a:avLst/>
          </a:prstGeom>
          <a:noFill/>
          <a:ln cap="flat" cmpd="sng" w="38100">
            <a:solidFill>
              <a:schemeClr val="lt1"/>
            </a:solidFill>
            <a:prstDash val="solid"/>
            <a:round/>
            <a:headEnd len="sm" w="sm" type="none"/>
            <a:tailEnd len="sm" w="sm" type="none"/>
          </a:ln>
        </p:spPr>
      </p:pic>
      <p:pic>
        <p:nvPicPr>
          <p:cNvPr id="226" name="Google Shape;226;p32"/>
          <p:cNvPicPr preferRelativeResize="0"/>
          <p:nvPr/>
        </p:nvPicPr>
        <p:blipFill rotWithShape="1">
          <a:blip r:embed="rId4">
            <a:alphaModFix/>
          </a:blip>
          <a:srcRect b="17515" l="5356" r="0" t="13603"/>
          <a:stretch/>
        </p:blipFill>
        <p:spPr>
          <a:xfrm>
            <a:off x="4552822" y="170659"/>
            <a:ext cx="3601429" cy="3095329"/>
          </a:xfrm>
          <a:prstGeom prst="rect">
            <a:avLst/>
          </a:prstGeom>
          <a:noFill/>
          <a:ln cap="flat" cmpd="sng" w="38100">
            <a:solidFill>
              <a:schemeClr val="lt1"/>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3"/>
          <p:cNvSpPr/>
          <p:nvPr/>
        </p:nvSpPr>
        <p:spPr>
          <a:xfrm>
            <a:off x="0" y="3297090"/>
            <a:ext cx="7352400" cy="12030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33"/>
          <p:cNvSpPr txBox="1"/>
          <p:nvPr>
            <p:ph type="title"/>
          </p:nvPr>
        </p:nvSpPr>
        <p:spPr>
          <a:xfrm>
            <a:off x="924125" y="3464730"/>
            <a:ext cx="7818900" cy="540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
              <a:t>Lifecycles, TSCP 2017-2018</a:t>
            </a:r>
            <a:endParaRPr/>
          </a:p>
        </p:txBody>
      </p:sp>
      <p:sp>
        <p:nvSpPr>
          <p:cNvPr id="233" name="Google Shape;233;p33"/>
          <p:cNvSpPr txBox="1"/>
          <p:nvPr>
            <p:ph idx="1" type="body"/>
          </p:nvPr>
        </p:nvSpPr>
        <p:spPr>
          <a:xfrm>
            <a:off x="924125" y="3879082"/>
            <a:ext cx="7391100" cy="634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SzPts val="3000"/>
              <a:buNone/>
            </a:pPr>
            <a:r>
              <a:rPr lang="en" sz="2400"/>
              <a:t>Amelia and Sarah - Huna Heritage Foundation</a:t>
            </a:r>
            <a:endParaRPr sz="2400"/>
          </a:p>
          <a:p>
            <a:pPr indent="0" lvl="0" marL="0" rtl="0" algn="l">
              <a:lnSpc>
                <a:spcPct val="100000"/>
              </a:lnSpc>
              <a:spcBef>
                <a:spcPts val="600"/>
              </a:spcBef>
              <a:spcAft>
                <a:spcPts val="0"/>
              </a:spcAft>
              <a:buSzPts val="3000"/>
              <a:buNone/>
            </a:pPr>
            <a:r>
              <a:rPr lang="en" sz="2400"/>
              <a:t>Ashley and Kathy - Catawba Indian Nation</a:t>
            </a:r>
            <a:endParaRPr sz="2400"/>
          </a:p>
        </p:txBody>
      </p:sp>
      <p:grpSp>
        <p:nvGrpSpPr>
          <p:cNvPr id="234" name="Google Shape;234;p33"/>
          <p:cNvGrpSpPr/>
          <p:nvPr/>
        </p:nvGrpSpPr>
        <p:grpSpPr>
          <a:xfrm>
            <a:off x="851774" y="143694"/>
            <a:ext cx="7440476" cy="3153409"/>
            <a:chOff x="0" y="346963"/>
            <a:chExt cx="9144004" cy="4449569"/>
          </a:xfrm>
        </p:grpSpPr>
        <p:pic>
          <p:nvPicPr>
            <p:cNvPr descr="018.JPG" id="235" name="Google Shape;235;p33"/>
            <p:cNvPicPr preferRelativeResize="0"/>
            <p:nvPr/>
          </p:nvPicPr>
          <p:blipFill rotWithShape="1">
            <a:blip r:embed="rId3">
              <a:alphaModFix/>
            </a:blip>
            <a:srcRect b="31209" l="3489" r="3961" t="8272"/>
            <a:stretch/>
          </p:blipFill>
          <p:spPr>
            <a:xfrm>
              <a:off x="0" y="346963"/>
              <a:ext cx="4536578" cy="4449569"/>
            </a:xfrm>
            <a:prstGeom prst="rect">
              <a:avLst/>
            </a:prstGeom>
            <a:noFill/>
            <a:ln cap="flat" cmpd="sng" w="38100">
              <a:solidFill>
                <a:schemeClr val="lt1"/>
              </a:solidFill>
              <a:prstDash val="solid"/>
              <a:round/>
              <a:headEnd len="sm" w="sm" type="none"/>
              <a:tailEnd len="sm" w="sm" type="none"/>
            </a:ln>
          </p:spPr>
        </p:pic>
        <p:pic>
          <p:nvPicPr>
            <p:cNvPr descr="023.JPG" id="236" name="Google Shape;236;p33"/>
            <p:cNvPicPr preferRelativeResize="0"/>
            <p:nvPr/>
          </p:nvPicPr>
          <p:blipFill rotWithShape="1">
            <a:blip r:embed="rId4">
              <a:alphaModFix/>
            </a:blip>
            <a:srcRect b="23798" l="0" r="0" t="11508"/>
            <a:stretch/>
          </p:blipFill>
          <p:spPr>
            <a:xfrm>
              <a:off x="4558625" y="346976"/>
              <a:ext cx="4585379" cy="4449544"/>
            </a:xfrm>
            <a:prstGeom prst="rect">
              <a:avLst/>
            </a:prstGeom>
            <a:noFill/>
            <a:ln cap="flat" cmpd="sng" w="38100">
              <a:solidFill>
                <a:schemeClr val="lt1"/>
              </a:solidFill>
              <a:prstDash val="solid"/>
              <a:round/>
              <a:headEnd len="sm" w="sm" type="none"/>
              <a:tailEnd len="sm" w="sm" type="none"/>
            </a:ln>
          </p:spPr>
        </p:pic>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4"/>
          <p:cNvSpPr txBox="1"/>
          <p:nvPr>
            <p:ph type="title"/>
          </p:nvPr>
        </p:nvSpPr>
        <p:spPr>
          <a:xfrm>
            <a:off x="893700" y="102000"/>
            <a:ext cx="6462600" cy="999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
              <a:t>Next Steps</a:t>
            </a:r>
            <a:endParaRPr/>
          </a:p>
        </p:txBody>
      </p:sp>
      <p:sp>
        <p:nvSpPr>
          <p:cNvPr id="242" name="Google Shape;242;p34"/>
          <p:cNvSpPr txBox="1"/>
          <p:nvPr>
            <p:ph idx="1" type="body"/>
          </p:nvPr>
        </p:nvSpPr>
        <p:spPr>
          <a:xfrm>
            <a:off x="893700" y="1277050"/>
            <a:ext cx="6991800" cy="3539400"/>
          </a:xfrm>
          <a:prstGeom prst="rect">
            <a:avLst/>
          </a:prstGeom>
          <a:noFill/>
          <a:ln>
            <a:noFill/>
          </a:ln>
        </p:spPr>
        <p:txBody>
          <a:bodyPr anchorCtr="0" anchor="t" bIns="91425" lIns="91425" spcFirstLastPara="1" rIns="91425" wrap="square" tIns="91425">
            <a:noAutofit/>
          </a:bodyPr>
          <a:lstStyle/>
          <a:p>
            <a:pPr indent="-419100" lvl="0" marL="457200" rtl="0" algn="l">
              <a:lnSpc>
                <a:spcPct val="115000"/>
              </a:lnSpc>
              <a:spcBef>
                <a:spcPts val="600"/>
              </a:spcBef>
              <a:spcAft>
                <a:spcPts val="0"/>
              </a:spcAft>
              <a:buSzPts val="3000"/>
              <a:buChar char="●"/>
            </a:pPr>
            <a:r>
              <a:rPr lang="en"/>
              <a:t>Start brainstorming your own Digital Stewardship Lifecycle Model</a:t>
            </a:r>
            <a:endParaRPr/>
          </a:p>
          <a:p>
            <a:pPr indent="-419100" lvl="0" marL="457200" rtl="0" algn="l">
              <a:lnSpc>
                <a:spcPct val="115000"/>
              </a:lnSpc>
              <a:spcBef>
                <a:spcPts val="0"/>
              </a:spcBef>
              <a:spcAft>
                <a:spcPts val="0"/>
              </a:spcAft>
              <a:buSzPts val="3000"/>
              <a:buChar char="●"/>
            </a:pPr>
            <a:r>
              <a:rPr lang="en"/>
              <a:t>Start to tailor/adapt  “Get it, Check it, Save it, Share it” to your needs</a:t>
            </a:r>
            <a:endParaRPr/>
          </a:p>
          <a:p>
            <a:pPr indent="-419100" lvl="0" marL="457200" rtl="0" algn="l">
              <a:lnSpc>
                <a:spcPct val="115000"/>
              </a:lnSpc>
              <a:spcBef>
                <a:spcPts val="0"/>
              </a:spcBef>
              <a:spcAft>
                <a:spcPts val="0"/>
              </a:spcAft>
              <a:buSzPts val="3000"/>
              <a:buChar char="●"/>
            </a:pPr>
            <a:r>
              <a:rPr lang="en"/>
              <a:t>Add in community specifics and cultural checks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5"/>
          <p:cNvSpPr txBox="1"/>
          <p:nvPr>
            <p:ph type="title"/>
          </p:nvPr>
        </p:nvSpPr>
        <p:spPr>
          <a:xfrm>
            <a:off x="893700" y="201410"/>
            <a:ext cx="6462600" cy="8382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
              <a:t>Credits</a:t>
            </a:r>
            <a:endParaRPr/>
          </a:p>
        </p:txBody>
      </p:sp>
      <p:sp>
        <p:nvSpPr>
          <p:cNvPr id="248" name="Google Shape;248;p35"/>
          <p:cNvSpPr txBox="1"/>
          <p:nvPr>
            <p:ph idx="1" type="body"/>
          </p:nvPr>
        </p:nvSpPr>
        <p:spPr>
          <a:xfrm>
            <a:off x="893700" y="1343064"/>
            <a:ext cx="6462600" cy="34734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 sz="1800"/>
              <a:t>Graphic on Slide 2 </a:t>
            </a:r>
            <a:r>
              <a:rPr lang="en" sz="1800" u="sng">
                <a:solidFill>
                  <a:schemeClr val="hlink"/>
                </a:solidFill>
                <a:hlinkClick r:id="rId3"/>
              </a:rPr>
              <a:t>https://www.dcc.ac.uk/</a:t>
            </a:r>
            <a:endParaRPr sz="1800">
              <a:solidFill>
                <a:schemeClr val="dk1"/>
              </a:solidFill>
            </a:endParaRPr>
          </a:p>
          <a:p>
            <a:pPr indent="-342900" lvl="0" marL="457200" rtl="0" algn="l">
              <a:lnSpc>
                <a:spcPct val="100000"/>
              </a:lnSpc>
              <a:spcBef>
                <a:spcPts val="0"/>
              </a:spcBef>
              <a:spcAft>
                <a:spcPts val="0"/>
              </a:spcAft>
              <a:buSzPts val="1800"/>
              <a:buChar char="●"/>
            </a:pPr>
            <a:r>
              <a:rPr lang="en" sz="1800"/>
              <a:t>Digital Stewardship Lifecycle created by Center for Digital Scholarship and Curation and Dr. Kim Christen, graphics designed by Lotus Norton-Wisla </a:t>
            </a:r>
            <a:endParaRPr sz="1800"/>
          </a:p>
          <a:p>
            <a:pPr indent="-342900" lvl="0" marL="457200" rtl="0" algn="l">
              <a:lnSpc>
                <a:spcPct val="100000"/>
              </a:lnSpc>
              <a:spcBef>
                <a:spcPts val="0"/>
              </a:spcBef>
              <a:spcAft>
                <a:spcPts val="0"/>
              </a:spcAft>
              <a:buSzPts val="1800"/>
              <a:buChar char="●"/>
            </a:pPr>
            <a:r>
              <a:rPr lang="en" sz="1800"/>
              <a:t>Images by Lotus Norton-Wisla and Nella Letizia, Washington State University Libraries</a:t>
            </a:r>
            <a:endParaRPr sz="1800"/>
          </a:p>
          <a:p>
            <a:pPr indent="-342900" lvl="0" marL="457200" rtl="0" algn="l">
              <a:lnSpc>
                <a:spcPct val="100000"/>
              </a:lnSpc>
              <a:spcBef>
                <a:spcPts val="0"/>
              </a:spcBef>
              <a:spcAft>
                <a:spcPts val="0"/>
              </a:spcAft>
              <a:buSzPts val="1800"/>
              <a:buChar char="●"/>
            </a:pPr>
            <a:r>
              <a:rPr i="1" lang="en" sz="1800"/>
              <a:t>This template is free to use under </a:t>
            </a:r>
            <a:r>
              <a:rPr i="1" lang="en" sz="1800" u="sng">
                <a:solidFill>
                  <a:schemeClr val="hlink"/>
                </a:solidFill>
                <a:hlinkClick r:id="rId4"/>
              </a:rPr>
              <a:t>Creative Commons Attribution license</a:t>
            </a:r>
            <a:r>
              <a:rPr i="1" lang="en" sz="1800"/>
              <a:t>.</a:t>
            </a:r>
            <a:endParaRPr sz="1800"/>
          </a:p>
          <a:p>
            <a:pPr indent="-342900" lvl="0" marL="457200" rtl="0" algn="l">
              <a:lnSpc>
                <a:spcPct val="115000"/>
              </a:lnSpc>
              <a:spcBef>
                <a:spcPts val="0"/>
              </a:spcBef>
              <a:spcAft>
                <a:spcPts val="0"/>
              </a:spcAft>
              <a:buSzPts val="1800"/>
              <a:buChar char="●"/>
            </a:pPr>
            <a:r>
              <a:rPr lang="en" sz="1800"/>
              <a:t>Presentation template by </a:t>
            </a:r>
            <a:r>
              <a:rPr lang="en" sz="1800" u="sng">
                <a:solidFill>
                  <a:schemeClr val="hlink"/>
                </a:solidFill>
                <a:hlinkClick r:id="rId5"/>
              </a:rPr>
              <a:t>SlidesCarnival</a:t>
            </a:r>
            <a:r>
              <a:rPr lang="en" sz="1800"/>
              <a:t>.</a:t>
            </a:r>
            <a:endParaRPr sz="1800"/>
          </a:p>
          <a:p>
            <a:pPr indent="-342900" lvl="0" marL="457200" rtl="0" algn="l">
              <a:lnSpc>
                <a:spcPct val="115000"/>
              </a:lnSpc>
              <a:spcBef>
                <a:spcPts val="0"/>
              </a:spcBef>
              <a:spcAft>
                <a:spcPts val="0"/>
              </a:spcAft>
              <a:buClr>
                <a:schemeClr val="dk1"/>
              </a:buClr>
              <a:buSzPts val="1800"/>
              <a:buChar char="●"/>
            </a:pPr>
            <a:r>
              <a:rPr lang="en" sz="1800" u="sng">
                <a:solidFill>
                  <a:schemeClr val="dk1"/>
                </a:solidFill>
                <a:hlinkClick r:id="rId6">
                  <a:extLst>
                    <a:ext uri="{A12FA001-AC4F-418D-AE19-62706E023703}">
                      <ahyp:hlinkClr val="tx"/>
                    </a:ext>
                  </a:extLst>
                </a:hlinkClick>
              </a:rPr>
              <a:t>Minicons</a:t>
            </a:r>
            <a:r>
              <a:rPr lang="en" sz="1800">
                <a:solidFill>
                  <a:schemeClr val="dk1"/>
                </a:solidFill>
              </a:rPr>
              <a:t> by Webalys</a:t>
            </a:r>
            <a:endParaRPr sz="1800"/>
          </a:p>
          <a:p>
            <a:pPr indent="-342900" lvl="0" marL="457200" rtl="0" algn="l">
              <a:lnSpc>
                <a:spcPct val="115000"/>
              </a:lnSpc>
              <a:spcBef>
                <a:spcPts val="0"/>
              </a:spcBef>
              <a:spcAft>
                <a:spcPts val="0"/>
              </a:spcAft>
              <a:buSzPts val="1800"/>
              <a:buChar char="●"/>
            </a:pPr>
            <a:r>
              <a:rPr lang="en" sz="1800"/>
              <a:t>These slides contain changes to color scheme and content. </a:t>
            </a:r>
            <a:endParaRPr sz="1800"/>
          </a:p>
          <a:p>
            <a:pPr indent="0" lvl="0" marL="0" rtl="0" algn="l">
              <a:lnSpc>
                <a:spcPct val="115000"/>
              </a:lnSpc>
              <a:spcBef>
                <a:spcPts val="600"/>
              </a:spcBef>
              <a:spcAft>
                <a:spcPts val="0"/>
              </a:spcAft>
              <a:buSzPts val="3000"/>
              <a:buNone/>
            </a:pPr>
            <a:r>
              <a:t/>
            </a:r>
            <a:endParaRPr sz="24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6"/>
          <p:cNvSpPr txBox="1"/>
          <p:nvPr>
            <p:ph type="title"/>
          </p:nvPr>
        </p:nvSpPr>
        <p:spPr>
          <a:xfrm>
            <a:off x="893700" y="201410"/>
            <a:ext cx="6462600" cy="838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Usi</a:t>
            </a:r>
            <a:r>
              <a:rPr lang="en"/>
              <a:t>ng this Resource</a:t>
            </a:r>
            <a:endParaRPr/>
          </a:p>
        </p:txBody>
      </p:sp>
      <p:sp>
        <p:nvSpPr>
          <p:cNvPr id="254" name="Google Shape;254;p36"/>
          <p:cNvSpPr txBox="1"/>
          <p:nvPr>
            <p:ph idx="1" type="body"/>
          </p:nvPr>
        </p:nvSpPr>
        <p:spPr>
          <a:xfrm>
            <a:off x="893700" y="1138851"/>
            <a:ext cx="6462600" cy="3677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2000"/>
              <a:t>The Digital Stewardship Curriculum is an Open Educational Resource created by the Center for Digital Scholarship and Curation. </a:t>
            </a:r>
            <a:endParaRPr sz="2000"/>
          </a:p>
          <a:p>
            <a:pPr indent="0" lvl="0" marL="0" rtl="0" algn="l">
              <a:spcBef>
                <a:spcPts val="600"/>
              </a:spcBef>
              <a:spcAft>
                <a:spcPts val="0"/>
              </a:spcAft>
              <a:buNone/>
            </a:pPr>
            <a:r>
              <a:t/>
            </a:r>
            <a:endParaRPr sz="2000"/>
          </a:p>
          <a:p>
            <a:pPr indent="0" lvl="0" marL="0" rtl="0" algn="l">
              <a:spcBef>
                <a:spcPts val="600"/>
              </a:spcBef>
              <a:spcAft>
                <a:spcPts val="0"/>
              </a:spcAft>
              <a:buNone/>
            </a:pPr>
            <a:r>
              <a:rPr lang="en" sz="2000"/>
              <a:t>All presentations and resources created by the CDSC are licensed under a Creative Commons Attribution-NonCommercial-ShareAlike 4.0 license (CC BY-NC-SA). Please share, reuse, and adapt the resources and provide attribution to the Center for Digital Scholarship and Curation, Washington State University.</a:t>
            </a:r>
            <a:endParaRPr sz="2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14"/>
          <p:cNvPicPr preferRelativeResize="0"/>
          <p:nvPr/>
        </p:nvPicPr>
        <p:blipFill rotWithShape="1">
          <a:blip r:embed="rId3">
            <a:alphaModFix/>
          </a:blip>
          <a:srcRect b="1573" l="0" r="0" t="0"/>
          <a:stretch/>
        </p:blipFill>
        <p:spPr>
          <a:xfrm>
            <a:off x="2057988" y="-1"/>
            <a:ext cx="5028017" cy="494902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id="119" name="Google Shape;119;p15"/>
          <p:cNvPicPr preferRelativeResize="0"/>
          <p:nvPr/>
        </p:nvPicPr>
        <p:blipFill rotWithShape="1">
          <a:blip r:embed="rId3">
            <a:alphaModFix/>
          </a:blip>
          <a:srcRect b="1573" l="0" r="0" t="0"/>
          <a:stretch/>
        </p:blipFill>
        <p:spPr>
          <a:xfrm>
            <a:off x="2058675" y="0"/>
            <a:ext cx="5026652" cy="494760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16"/>
          <p:cNvPicPr preferRelativeResize="0"/>
          <p:nvPr/>
        </p:nvPicPr>
        <p:blipFill rotWithShape="1">
          <a:blip r:embed="rId3">
            <a:alphaModFix/>
          </a:blip>
          <a:srcRect b="0" l="0" r="0" t="0"/>
          <a:stretch/>
        </p:blipFill>
        <p:spPr>
          <a:xfrm>
            <a:off x="2841613" y="784213"/>
            <a:ext cx="3460750" cy="3460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p17"/>
          <p:cNvPicPr preferRelativeResize="0"/>
          <p:nvPr/>
        </p:nvPicPr>
        <p:blipFill rotWithShape="1">
          <a:blip r:embed="rId3">
            <a:alphaModFix/>
          </a:blip>
          <a:srcRect b="0" l="0" r="0" t="0"/>
          <a:stretch/>
        </p:blipFill>
        <p:spPr>
          <a:xfrm>
            <a:off x="2857013" y="802740"/>
            <a:ext cx="3429970" cy="3423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18"/>
          <p:cNvPicPr preferRelativeResize="0"/>
          <p:nvPr/>
        </p:nvPicPr>
        <p:blipFill rotWithShape="1">
          <a:blip r:embed="rId3">
            <a:alphaModFix/>
          </a:blip>
          <a:srcRect b="0" l="0" r="0" t="0"/>
          <a:stretch/>
        </p:blipFill>
        <p:spPr>
          <a:xfrm>
            <a:off x="2860150" y="802740"/>
            <a:ext cx="3423701" cy="34237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p19"/>
          <p:cNvPicPr preferRelativeResize="0"/>
          <p:nvPr/>
        </p:nvPicPr>
        <p:blipFill rotWithShape="1">
          <a:blip r:embed="rId3">
            <a:alphaModFix/>
          </a:blip>
          <a:srcRect b="0" l="0" r="0" t="0"/>
          <a:stretch/>
        </p:blipFill>
        <p:spPr>
          <a:xfrm>
            <a:off x="2860150" y="802740"/>
            <a:ext cx="3423701" cy="34237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20"/>
          <p:cNvPicPr preferRelativeResize="0"/>
          <p:nvPr/>
        </p:nvPicPr>
        <p:blipFill rotWithShape="1">
          <a:blip r:embed="rId3">
            <a:alphaModFix/>
          </a:blip>
          <a:srcRect b="1680" l="0" r="0" t="0"/>
          <a:stretch/>
        </p:blipFill>
        <p:spPr>
          <a:xfrm>
            <a:off x="2061763" y="0"/>
            <a:ext cx="5020476" cy="49361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nton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