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8" r:id="rId4"/>
    <p:sldMasterId id="2147483699" r:id="rId5"/>
    <p:sldMasterId id="2147483700" r:id="rId6"/>
    <p:sldMasterId id="2147483701" r:id="rId7"/>
    <p:sldMasterId id="2147483702" r:id="rId8"/>
  </p:sldMasterIdLst>
  <p:notesMasterIdLst>
    <p:notesMasterId r:id="rId55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</p:sldIdLst>
  <p:sldSz cx="9144000" cy="5143500" type="screen16x9"/>
  <p:notesSz cx="6858000" cy="9144000"/>
  <p:embeddedFontLst>
    <p:embeddedFont>
      <p:font typeface="Bodoni" pitchFamily="2" charset="0"/>
      <p:regular r:id="rId56"/>
      <p:bold r:id="rId57"/>
      <p:italic r:id="rId58"/>
      <p:bold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Lato" panose="020F0502020204030203" pitchFamily="34" charset="77"/>
      <p:regular r:id="rId64"/>
      <p:bold r:id="rId65"/>
      <p:italic r:id="rId66"/>
      <p:boldItalic r:id="rId67"/>
    </p:embeddedFont>
    <p:embeddedFont>
      <p:font typeface="Raleway" pitchFamily="2" charset="77"/>
      <p:regular r:id="rId68"/>
      <p:bold r:id="rId69"/>
      <p:italic r:id="rId70"/>
      <p:boldItalic r:id="rId71"/>
    </p:embeddedFont>
    <p:embeddedFont>
      <p:font typeface="Trebuchet MS" panose="020B0703020202090204" pitchFamily="34" charset="0"/>
      <p:regular r:id="rId72"/>
      <p:bold r:id="rId73"/>
      <p:italic r:id="rId74"/>
      <p:boldItalic r:id="rId7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/>
    <p:restoredTop sz="60472"/>
  </p:normalViewPr>
  <p:slideViewPr>
    <p:cSldViewPr snapToGrid="0">
      <p:cViewPr varScale="1">
        <p:scale>
          <a:sx n="69" d="100"/>
          <a:sy n="69" d="100"/>
        </p:scale>
        <p:origin x="26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8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font" Target="fonts/font19.fntdata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font" Target="fonts/font6.fntdata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3.xml"/><Relationship Id="rId72" Type="http://schemas.openxmlformats.org/officeDocument/2006/relationships/font" Target="fonts/font17.fntdata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font" Target="fonts/font2.fntdata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font" Target="fonts/font16.fntdata"/><Relationship Id="rId2" Type="http://schemas.openxmlformats.org/officeDocument/2006/relationships/customXml" Target="../customXml/item2.xml"/><Relationship Id="rId29" Type="http://schemas.openxmlformats.org/officeDocument/2006/relationships/slide" Target="slides/slide2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c5807ce9de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gc5807ce9de_0_4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84" name="Google Shape;384;gc5807ce9de_0_4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c9ae631b2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c9ae631b2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9def576b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c9def576b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c5807ce9de_0_6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c5807ce9de_0_6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5807ce9de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5807ce9de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c8ab5c79b0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c8ab5c79b0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c5807ce9de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c5807ce9de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c5807ce9de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c5807ce9de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c5807ce9de_0_6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c5807ce9de_0_6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c5807ce9de_0_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c5807ce9de_0_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c5807ce9de_0_6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c5807ce9de_0_6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c5807ce9de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1" name="Google Shape;391;gc5807ce9de_0_4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392" name="Google Shape;392;gc5807ce9de_0_4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c674948d4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c674948d4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c9def576b6_11_38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c9def576b6_11_38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5807ce9de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c5807ce9de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c91e96ea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c91e96ea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gc91e96ea67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gc91e96ea67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c5807ce9de_0_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c5807ce9de_0_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c5807ce9de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c5807ce9de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c5807ce9de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c5807ce9de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c5807ce9de_0_6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c5807ce9de_0_6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c91e96ea67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c91e96ea67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c5807ce9de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1" name="Google Shape;401;gc5807ce9de_0_4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2" name="Google Shape;402;gc5807ce9de_0_4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c91e96ea67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c91e96ea67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c91e96ea6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" name="Google Shape;623;gc91e96ea6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c91e96ea67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c91e96ea67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c91e96ea67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c91e96ea67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c91e96ea6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c91e96ea6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c91e96ea67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c91e96ea67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c91e96ea6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c91e96ea6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c674948d44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c674948d44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gc5807ce9de_0_7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0" name="Google Shape;660;gc5807ce9de_0_7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c5807ce9de_0_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c5807ce9de_0_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c5807ce9de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c5807ce9de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c5807ce9de_0_6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c5807ce9de_0_6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c5807ce9de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c5807ce9de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c5807ce9de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c5807ce9de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c5e612e148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c5e612e148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c5e612e14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c5e612e14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c5807ce9de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c5807ce9de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c9def576b6_16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3" name="Google Shape;723;gc9def576b6_16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c5807ce9de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c5807ce9de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5807ce9de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5807ce9de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91e96ea6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c91e96ea67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5807ce9de_0_6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c5807ce9de_0_6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9def576b6_6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9def576b6_6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ctrTitle"/>
          </p:nvPr>
        </p:nvSpPr>
        <p:spPr>
          <a:xfrm>
            <a:off x="721425" y="2838935"/>
            <a:ext cx="52167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5938246" y="2533163"/>
            <a:ext cx="7218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6659861" y="2533163"/>
            <a:ext cx="7218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-1" y="2533163"/>
            <a:ext cx="7218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721425" y="2533163"/>
            <a:ext cx="52167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/>
          <p:nvPr/>
        </p:nvSpPr>
        <p:spPr>
          <a:xfrm>
            <a:off x="0" y="0"/>
            <a:ext cx="9144000" cy="3993000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3047704" y="3992850"/>
            <a:ext cx="3047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5"/>
          <p:cNvSpPr/>
          <p:nvPr/>
        </p:nvSpPr>
        <p:spPr>
          <a:xfrm>
            <a:off x="6096271" y="3992850"/>
            <a:ext cx="3047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5"/>
          <p:cNvSpPr/>
          <p:nvPr/>
        </p:nvSpPr>
        <p:spPr>
          <a:xfrm>
            <a:off x="1" y="3992850"/>
            <a:ext cx="3047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68" name="Google Shape;68;p16"/>
          <p:cNvSpPr txBox="1"/>
          <p:nvPr/>
        </p:nvSpPr>
        <p:spPr>
          <a:xfrm>
            <a:off x="3593400" y="1181419"/>
            <a:ext cx="1957200" cy="6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  <a:endParaRPr sz="9600" b="1">
              <a:solidFill>
                <a:srgbClr val="97ABBC"/>
              </a:solidFill>
            </a:endParaRPr>
          </a:p>
        </p:txBody>
      </p:sp>
      <p:sp>
        <p:nvSpPr>
          <p:cNvPr id="69" name="Google Shape;69;p16"/>
          <p:cNvSpPr/>
          <p:nvPr/>
        </p:nvSpPr>
        <p:spPr>
          <a:xfrm>
            <a:off x="5723283" y="1599675"/>
            <a:ext cx="17103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6"/>
          <p:cNvSpPr/>
          <p:nvPr/>
        </p:nvSpPr>
        <p:spPr>
          <a:xfrm>
            <a:off x="7434177" y="1599675"/>
            <a:ext cx="17103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0" y="1599675"/>
            <a:ext cx="17103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1710425" y="1599675"/>
            <a:ext cx="17103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7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7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7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8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8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8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8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97" name="Google Shape;97;p19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9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9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20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rgbClr val="2185C5"/>
              </a:buClr>
              <a:buSzPts val="1400"/>
              <a:buNone/>
              <a:defRPr sz="1400">
                <a:solidFill>
                  <a:srgbClr val="2185C5"/>
                </a:solidFill>
              </a:defRPr>
            </a:lvl1pPr>
          </a:lstStyle>
          <a:p>
            <a:endParaRPr/>
          </a:p>
        </p:txBody>
      </p:sp>
      <p:sp>
        <p:nvSpPr>
          <p:cNvPr id="117" name="Google Shape;117;p21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1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1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1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2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2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2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2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981E32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3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3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3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7356366" y="5066325"/>
            <a:ext cx="893700" cy="77400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3"/>
          <p:cNvSpPr/>
          <p:nvPr/>
        </p:nvSpPr>
        <p:spPr>
          <a:xfrm>
            <a:off x="8250312" y="5066325"/>
            <a:ext cx="893700" cy="77400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3"/>
          <p:cNvSpPr/>
          <p:nvPr/>
        </p:nvSpPr>
        <p:spPr>
          <a:xfrm>
            <a:off x="0" y="5066325"/>
            <a:ext cx="893700" cy="77400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/>
          <p:nvPr/>
        </p:nvSpPr>
        <p:spPr>
          <a:xfrm>
            <a:off x="893710" y="5066325"/>
            <a:ext cx="6462600" cy="77400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/>
          <p:nvPr/>
        </p:nvSpPr>
        <p:spPr>
          <a:xfrm>
            <a:off x="0" y="4225081"/>
            <a:ext cx="9144000" cy="91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" name="Google Shape;145;p24"/>
          <p:cNvCxnSpPr/>
          <p:nvPr/>
        </p:nvCxnSpPr>
        <p:spPr>
          <a:xfrm>
            <a:off x="0" y="4225081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24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  <a:defRPr sz="1800" b="0" i="0" u="none" strike="noStrike" cap="non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None/>
              <a:defRPr sz="24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None/>
              <a:defRPr sz="1800" b="0" i="0" u="none" strike="noStrike" cap="none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47" name="Google Shape;147;p24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1" name="Google Shape;151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3" name="Google Shape;153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8" name="Google Shape;158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59" name="Google Shape;159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100"/>
            </a:lvl1pPr>
            <a:lvl2pPr marL="0" lvl="1" indent="0" algn="r" rtl="0">
              <a:spcBef>
                <a:spcPts val="0"/>
              </a:spcBef>
              <a:buNone/>
              <a:defRPr sz="1100"/>
            </a:lvl2pPr>
            <a:lvl3pPr marL="0" lvl="2" indent="0" algn="r" rtl="0">
              <a:spcBef>
                <a:spcPts val="0"/>
              </a:spcBef>
              <a:buNone/>
              <a:defRPr sz="1100"/>
            </a:lvl3pPr>
            <a:lvl4pPr marL="0" lvl="3" indent="0" algn="r" rtl="0">
              <a:spcBef>
                <a:spcPts val="0"/>
              </a:spcBef>
              <a:buNone/>
              <a:defRPr sz="1100"/>
            </a:lvl4pPr>
            <a:lvl5pPr marL="0" lvl="4" indent="0" algn="r" rtl="0">
              <a:spcBef>
                <a:spcPts val="0"/>
              </a:spcBef>
              <a:buNone/>
              <a:defRPr sz="1100"/>
            </a:lvl5pPr>
            <a:lvl6pPr marL="0" lvl="5" indent="0" algn="r" rtl="0">
              <a:spcBef>
                <a:spcPts val="0"/>
              </a:spcBef>
              <a:buNone/>
              <a:defRPr sz="1100"/>
            </a:lvl6pPr>
            <a:lvl7pPr marL="0" lvl="6" indent="0" algn="r" rtl="0">
              <a:spcBef>
                <a:spcPts val="0"/>
              </a:spcBef>
              <a:buNone/>
              <a:defRPr sz="1100"/>
            </a:lvl7pPr>
            <a:lvl8pPr marL="0" lvl="7" indent="0" algn="r" rtl="0">
              <a:spcBef>
                <a:spcPts val="0"/>
              </a:spcBef>
              <a:buNone/>
              <a:defRPr sz="1100"/>
            </a:lvl8pPr>
            <a:lvl9pPr marL="0" lvl="8" indent="0" algn="r" rtl="0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ctrTitle"/>
          </p:nvPr>
        </p:nvSpPr>
        <p:spPr>
          <a:xfrm>
            <a:off x="721425" y="2838935"/>
            <a:ext cx="5216700" cy="11597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165" name="Google Shape;165;p28"/>
          <p:cNvSpPr/>
          <p:nvPr/>
        </p:nvSpPr>
        <p:spPr>
          <a:xfrm>
            <a:off x="5938246" y="2533163"/>
            <a:ext cx="7218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8"/>
          <p:cNvSpPr/>
          <p:nvPr/>
        </p:nvSpPr>
        <p:spPr>
          <a:xfrm>
            <a:off x="6659861" y="2533163"/>
            <a:ext cx="7218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8"/>
          <p:cNvSpPr/>
          <p:nvPr/>
        </p:nvSpPr>
        <p:spPr>
          <a:xfrm>
            <a:off x="-1" y="2533163"/>
            <a:ext cx="7218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8"/>
          <p:cNvSpPr/>
          <p:nvPr/>
        </p:nvSpPr>
        <p:spPr>
          <a:xfrm>
            <a:off x="721425" y="2533163"/>
            <a:ext cx="52167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/>
          <p:nvPr/>
        </p:nvSpPr>
        <p:spPr>
          <a:xfrm>
            <a:off x="0" y="0"/>
            <a:ext cx="9144000" cy="3992932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7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2" name="Google Shape;172;p2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29"/>
          <p:cNvSpPr/>
          <p:nvPr/>
        </p:nvSpPr>
        <p:spPr>
          <a:xfrm>
            <a:off x="3047704" y="3992850"/>
            <a:ext cx="3047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9"/>
          <p:cNvSpPr/>
          <p:nvPr/>
        </p:nvSpPr>
        <p:spPr>
          <a:xfrm>
            <a:off x="6096271" y="3992850"/>
            <a:ext cx="3047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9"/>
          <p:cNvSpPr/>
          <p:nvPr/>
        </p:nvSpPr>
        <p:spPr>
          <a:xfrm>
            <a:off x="1" y="3992850"/>
            <a:ext cx="3047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8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 i="1"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3593400" y="1181419"/>
            <a:ext cx="1957200" cy="65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>
                <a:solidFill>
                  <a:srgbClr val="97ABBC"/>
                </a:solidFill>
              </a:rPr>
              <a:t>“</a:t>
            </a:r>
            <a:endParaRPr sz="9600" b="1">
              <a:solidFill>
                <a:srgbClr val="97ABBC"/>
              </a:solidFill>
            </a:endParaRPr>
          </a:p>
        </p:txBody>
      </p:sp>
      <p:sp>
        <p:nvSpPr>
          <p:cNvPr id="179" name="Google Shape;179;p30"/>
          <p:cNvSpPr/>
          <p:nvPr/>
        </p:nvSpPr>
        <p:spPr>
          <a:xfrm>
            <a:off x="5723283" y="1599675"/>
            <a:ext cx="17103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0"/>
          <p:cNvSpPr/>
          <p:nvPr/>
        </p:nvSpPr>
        <p:spPr>
          <a:xfrm>
            <a:off x="7434177" y="1599675"/>
            <a:ext cx="17103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30"/>
          <p:cNvSpPr/>
          <p:nvPr/>
        </p:nvSpPr>
        <p:spPr>
          <a:xfrm>
            <a:off x="0" y="1599675"/>
            <a:ext cx="17103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0"/>
          <p:cNvSpPr/>
          <p:nvPr/>
        </p:nvSpPr>
        <p:spPr>
          <a:xfrm>
            <a:off x="1710425" y="1599675"/>
            <a:ext cx="17103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1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1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6" name="Google Shape;186;p31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31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1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3" name="Google Shape;193;p32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4" name="Google Shape;194;p32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2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32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2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32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2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2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32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3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5" name="Google Shape;205;p33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6" name="Google Shape;206;p33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6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07" name="Google Shape;207;p33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3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3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3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3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33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33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3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34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4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4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34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4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4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5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6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>
              <a:spcBef>
                <a:spcPts val="360"/>
              </a:spcBef>
              <a:spcAft>
                <a:spcPts val="0"/>
              </a:spcAft>
              <a:buClr>
                <a:srgbClr val="2185C5"/>
              </a:buClr>
              <a:buSzPts val="1400"/>
              <a:buNone/>
              <a:defRPr sz="1400">
                <a:solidFill>
                  <a:srgbClr val="2185C5"/>
                </a:solidFill>
              </a:defRPr>
            </a:lvl1pPr>
          </a:lstStyle>
          <a:p>
            <a:endParaRPr/>
          </a:p>
        </p:txBody>
      </p:sp>
      <p:sp>
        <p:nvSpPr>
          <p:cNvPr id="227" name="Google Shape;227;p35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35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35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35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5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35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35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5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6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36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6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6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6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6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6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981E32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37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7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37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37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7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37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37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"/>
          <p:cNvSpPr/>
          <p:nvPr/>
        </p:nvSpPr>
        <p:spPr>
          <a:xfrm>
            <a:off x="0" y="2914648"/>
            <a:ext cx="9144000" cy="2229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59" name="Google Shape;259;p39"/>
          <p:cNvCxnSpPr/>
          <p:nvPr/>
        </p:nvCxnSpPr>
        <p:spPr>
          <a:xfrm>
            <a:off x="0" y="291464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0" name="Google Shape;260;p39"/>
          <p:cNvSpPr txBox="1">
            <a:spLocks noGrp="1"/>
          </p:cNvSpPr>
          <p:nvPr>
            <p:ph type="ctrTitle"/>
          </p:nvPr>
        </p:nvSpPr>
        <p:spPr>
          <a:xfrm>
            <a:off x="685800" y="1618313"/>
            <a:ext cx="7772400" cy="123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subTitle" idx="1"/>
          </p:nvPr>
        </p:nvSpPr>
        <p:spPr>
          <a:xfrm>
            <a:off x="685800" y="2964778"/>
            <a:ext cx="7772400" cy="9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0"/>
          <p:cNvSpPr/>
          <p:nvPr/>
        </p:nvSpPr>
        <p:spPr>
          <a:xfrm>
            <a:off x="0" y="1"/>
            <a:ext cx="9144000" cy="11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65" name="Google Shape;265;p40"/>
          <p:cNvCxnSpPr/>
          <p:nvPr/>
        </p:nvCxnSpPr>
        <p:spPr>
          <a:xfrm>
            <a:off x="0" y="112767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66" name="Google Shape;266;p40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4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68" name="Google Shape;268;p40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1"/>
          <p:cNvSpPr/>
          <p:nvPr/>
        </p:nvSpPr>
        <p:spPr>
          <a:xfrm>
            <a:off x="0" y="1"/>
            <a:ext cx="9144000" cy="11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1" name="Google Shape;271;p41"/>
          <p:cNvCxnSpPr/>
          <p:nvPr/>
        </p:nvCxnSpPr>
        <p:spPr>
          <a:xfrm>
            <a:off x="0" y="112767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2" name="Google Shape;272;p4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4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body" idx="2"/>
          </p:nvPr>
        </p:nvSpPr>
        <p:spPr>
          <a:xfrm>
            <a:off x="4692274" y="1200150"/>
            <a:ext cx="39945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/>
          <p:nvPr/>
        </p:nvSpPr>
        <p:spPr>
          <a:xfrm>
            <a:off x="0" y="1"/>
            <a:ext cx="9144000" cy="1127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8" name="Google Shape;278;p42"/>
          <p:cNvCxnSpPr/>
          <p:nvPr/>
        </p:nvCxnSpPr>
        <p:spPr>
          <a:xfrm>
            <a:off x="0" y="1127679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9" name="Google Shape;279;p42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3"/>
          <p:cNvSpPr/>
          <p:nvPr/>
        </p:nvSpPr>
        <p:spPr>
          <a:xfrm>
            <a:off x="0" y="4225082"/>
            <a:ext cx="9144000" cy="91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3" name="Google Shape;283;p43"/>
          <p:cNvCxnSpPr/>
          <p:nvPr/>
        </p:nvCxnSpPr>
        <p:spPr>
          <a:xfrm>
            <a:off x="0" y="4225082"/>
            <a:ext cx="9144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4" name="Google Shape;284;p43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285" name="Google Shape;285;p43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4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6"/>
          <p:cNvSpPr txBox="1">
            <a:spLocks noGrp="1"/>
          </p:cNvSpPr>
          <p:nvPr>
            <p:ph type="ctrTitle"/>
          </p:nvPr>
        </p:nvSpPr>
        <p:spPr>
          <a:xfrm>
            <a:off x="721425" y="2838935"/>
            <a:ext cx="5216700" cy="115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85C5"/>
              </a:buClr>
              <a:buSzPts val="4800"/>
              <a:buNone/>
              <a:defRPr sz="4800">
                <a:solidFill>
                  <a:srgbClr val="2185C5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46"/>
          <p:cNvSpPr/>
          <p:nvPr/>
        </p:nvSpPr>
        <p:spPr>
          <a:xfrm>
            <a:off x="5938246" y="2533163"/>
            <a:ext cx="7218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6"/>
          <p:cNvSpPr/>
          <p:nvPr/>
        </p:nvSpPr>
        <p:spPr>
          <a:xfrm>
            <a:off x="6659861" y="2533163"/>
            <a:ext cx="7218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6"/>
          <p:cNvSpPr/>
          <p:nvPr/>
        </p:nvSpPr>
        <p:spPr>
          <a:xfrm>
            <a:off x="-1" y="2533163"/>
            <a:ext cx="7218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6"/>
          <p:cNvSpPr/>
          <p:nvPr/>
        </p:nvSpPr>
        <p:spPr>
          <a:xfrm>
            <a:off x="721425" y="2533163"/>
            <a:ext cx="52167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7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00" name="Google Shape;300;p47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7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7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7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8"/>
          <p:cNvSpPr txBox="1">
            <a:spLocks noGrp="1"/>
          </p:cNvSpPr>
          <p:nvPr>
            <p:ph type="body" idx="1"/>
          </p:nvPr>
        </p:nvSpPr>
        <p:spPr>
          <a:xfrm>
            <a:off x="1710425" y="2161800"/>
            <a:ext cx="5723700" cy="8198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Char char="●"/>
              <a:defRPr i="1"/>
            </a:lvl1pPr>
            <a:lvl2pPr marL="914400" lvl="1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371600" lvl="2" indent="-381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1828800" lvl="3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4pPr>
            <a:lvl5pPr marL="2286000" lvl="4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5pPr>
            <a:lvl6pPr marL="2743200" lvl="5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6pPr>
            <a:lvl7pPr marL="3200400" lvl="6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i="1"/>
            </a:lvl7pPr>
            <a:lvl8pPr marL="3657600" lvl="7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i="1"/>
            </a:lvl8pPr>
            <a:lvl9pPr marL="4114800" lvl="8" indent="-3429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i="1"/>
            </a:lvl9pPr>
          </a:lstStyle>
          <a:p>
            <a:endParaRPr/>
          </a:p>
        </p:txBody>
      </p:sp>
      <p:sp>
        <p:nvSpPr>
          <p:cNvPr id="306" name="Google Shape;306;p48"/>
          <p:cNvSpPr txBox="1"/>
          <p:nvPr/>
        </p:nvSpPr>
        <p:spPr>
          <a:xfrm>
            <a:off x="3593400" y="1181419"/>
            <a:ext cx="1957200" cy="653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lang="en" sz="9600" b="1" i="0" u="none" strike="noStrike" cap="none">
                <a:solidFill>
                  <a:srgbClr val="97ABBC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9600" b="1" i="0" u="none" strike="noStrike" cap="none">
              <a:solidFill>
                <a:srgbClr val="97ABB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8"/>
          <p:cNvSpPr/>
          <p:nvPr/>
        </p:nvSpPr>
        <p:spPr>
          <a:xfrm>
            <a:off x="5723283" y="1599675"/>
            <a:ext cx="17103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8"/>
          <p:cNvSpPr/>
          <p:nvPr/>
        </p:nvSpPr>
        <p:spPr>
          <a:xfrm>
            <a:off x="7434177" y="1599675"/>
            <a:ext cx="17103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8"/>
          <p:cNvSpPr/>
          <p:nvPr/>
        </p:nvSpPr>
        <p:spPr>
          <a:xfrm>
            <a:off x="0" y="1599675"/>
            <a:ext cx="17103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8"/>
          <p:cNvSpPr/>
          <p:nvPr/>
        </p:nvSpPr>
        <p:spPr>
          <a:xfrm>
            <a:off x="1710425" y="1599675"/>
            <a:ext cx="17103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9"/>
          <p:cNvSpPr/>
          <p:nvPr/>
        </p:nvSpPr>
        <p:spPr>
          <a:xfrm>
            <a:off x="0" y="0"/>
            <a:ext cx="9144000" cy="3992932"/>
          </a:xfrm>
          <a:prstGeom prst="rect">
            <a:avLst/>
          </a:prstGeom>
          <a:solidFill>
            <a:srgbClr val="981E3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9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b="1">
                <a:solidFill>
                  <a:srgbClr val="FFFFFF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15" name="Google Shape;315;p49"/>
          <p:cNvSpPr/>
          <p:nvPr/>
        </p:nvSpPr>
        <p:spPr>
          <a:xfrm>
            <a:off x="3047704" y="3992850"/>
            <a:ext cx="3047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9"/>
          <p:cNvSpPr/>
          <p:nvPr/>
        </p:nvSpPr>
        <p:spPr>
          <a:xfrm>
            <a:off x="6096271" y="3992850"/>
            <a:ext cx="3047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9"/>
          <p:cNvSpPr/>
          <p:nvPr/>
        </p:nvSpPr>
        <p:spPr>
          <a:xfrm>
            <a:off x="1" y="3992850"/>
            <a:ext cx="3047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0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50"/>
          <p:cNvSpPr txBox="1">
            <a:spLocks noGrp="1"/>
          </p:cNvSpPr>
          <p:nvPr>
            <p:ph type="body" idx="1"/>
          </p:nvPr>
        </p:nvSpPr>
        <p:spPr>
          <a:xfrm>
            <a:off x="893625" y="1200150"/>
            <a:ext cx="3136800" cy="372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50"/>
          <p:cNvSpPr txBox="1">
            <a:spLocks noGrp="1"/>
          </p:cNvSpPr>
          <p:nvPr>
            <p:ph type="body" idx="2"/>
          </p:nvPr>
        </p:nvSpPr>
        <p:spPr>
          <a:xfrm>
            <a:off x="4219456" y="1200150"/>
            <a:ext cx="3136800" cy="372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22" name="Google Shape;322;p50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0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0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0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0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0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50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p50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1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1"/>
          <p:cNvSpPr txBox="1">
            <a:spLocks noGrp="1"/>
          </p:cNvSpPr>
          <p:nvPr>
            <p:ph type="body" idx="1"/>
          </p:nvPr>
        </p:nvSpPr>
        <p:spPr>
          <a:xfrm>
            <a:off x="893700" y="1200150"/>
            <a:ext cx="2371200" cy="372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3" name="Google Shape;333;p51"/>
          <p:cNvSpPr txBox="1">
            <a:spLocks noGrp="1"/>
          </p:cNvSpPr>
          <p:nvPr>
            <p:ph type="body" idx="2"/>
          </p:nvPr>
        </p:nvSpPr>
        <p:spPr>
          <a:xfrm>
            <a:off x="3386404" y="1200150"/>
            <a:ext cx="2371200" cy="372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4" name="Google Shape;334;p51"/>
          <p:cNvSpPr txBox="1">
            <a:spLocks noGrp="1"/>
          </p:cNvSpPr>
          <p:nvPr>
            <p:ph type="body" idx="3"/>
          </p:nvPr>
        </p:nvSpPr>
        <p:spPr>
          <a:xfrm>
            <a:off x="5879107" y="1200150"/>
            <a:ext cx="2371200" cy="3725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335" name="Google Shape;335;p51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1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1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1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1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51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51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51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2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2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2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2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2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2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 txBox="1">
            <a:spLocks noGrp="1"/>
          </p:cNvSpPr>
          <p:nvPr>
            <p:ph type="body" idx="1"/>
          </p:nvPr>
        </p:nvSpPr>
        <p:spPr>
          <a:xfrm>
            <a:off x="893700" y="4649963"/>
            <a:ext cx="6462600" cy="35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185C5"/>
              </a:buClr>
              <a:buSzPts val="1400"/>
              <a:buNone/>
              <a:defRPr sz="1400">
                <a:solidFill>
                  <a:srgbClr val="2185C5"/>
                </a:solidFill>
              </a:defRPr>
            </a:lvl1pPr>
          </a:lstStyle>
          <a:p>
            <a:endParaRPr/>
          </a:p>
        </p:txBody>
      </p:sp>
      <p:sp>
        <p:nvSpPr>
          <p:cNvPr id="355" name="Google Shape;355;p53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53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3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3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3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4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4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4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4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2185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54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54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4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4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 background">
  <p:cSld name="BLANK_1">
    <p:bg>
      <p:bgPr>
        <a:solidFill>
          <a:srgbClr val="981E32"/>
        </a:solidFill>
        <a:effectLst/>
      </p:bgPr>
    </p:bg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FF971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5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2025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5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5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7ECE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5"/>
          <p:cNvSpPr/>
          <p:nvPr/>
        </p:nvSpPr>
        <p:spPr>
          <a:xfrm>
            <a:off x="7356366" y="5066325"/>
            <a:ext cx="893700" cy="77318"/>
          </a:xfrm>
          <a:prstGeom prst="rect">
            <a:avLst/>
          </a:prstGeom>
          <a:solidFill>
            <a:srgbClr val="00A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5"/>
          <p:cNvSpPr/>
          <p:nvPr/>
        </p:nvSpPr>
        <p:spPr>
          <a:xfrm>
            <a:off x="8250312" y="5066325"/>
            <a:ext cx="893700" cy="77318"/>
          </a:xfrm>
          <a:prstGeom prst="rect">
            <a:avLst/>
          </a:prstGeom>
          <a:solidFill>
            <a:srgbClr val="FFB8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5"/>
          <p:cNvSpPr/>
          <p:nvPr/>
        </p:nvSpPr>
        <p:spPr>
          <a:xfrm>
            <a:off x="0" y="5066325"/>
            <a:ext cx="893700" cy="77318"/>
          </a:xfrm>
          <a:prstGeom prst="rect">
            <a:avLst/>
          </a:prstGeom>
          <a:solidFill>
            <a:srgbClr val="ADA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p55"/>
          <p:cNvSpPr/>
          <p:nvPr/>
        </p:nvSpPr>
        <p:spPr>
          <a:xfrm>
            <a:off x="893710" y="5066325"/>
            <a:ext cx="6462600" cy="77318"/>
          </a:xfrm>
          <a:prstGeom prst="rect">
            <a:avLst/>
          </a:prstGeom>
          <a:solidFill>
            <a:srgbClr val="C60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SzPts val="3000"/>
              <a:buFont typeface="Lato"/>
              <a:buChar char="●"/>
              <a:defRPr sz="3000">
                <a:latin typeface="Lato"/>
                <a:ea typeface="Lato"/>
                <a:cs typeface="Lato"/>
                <a:sym typeface="Lat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○"/>
              <a:defRPr sz="2400">
                <a:latin typeface="Lato"/>
                <a:ea typeface="Lato"/>
                <a:cs typeface="Lato"/>
                <a:sym typeface="Lat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■"/>
              <a:defRPr sz="2400">
                <a:latin typeface="Lato"/>
                <a:ea typeface="Lato"/>
                <a:cs typeface="Lato"/>
                <a:sym typeface="La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Font typeface="Raleway"/>
              <a:buNone/>
              <a:defRPr sz="3600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62" name="Google Shape;162;p2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Font typeface="Lato"/>
              <a:buChar char="●"/>
              <a:defRPr sz="3000">
                <a:latin typeface="Lato"/>
                <a:ea typeface="Lato"/>
                <a:cs typeface="Lato"/>
                <a:sym typeface="La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○"/>
              <a:defRPr sz="2400">
                <a:latin typeface="Lato"/>
                <a:ea typeface="Lato"/>
                <a:cs typeface="Lato"/>
                <a:sym typeface="La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Font typeface="Lato"/>
              <a:buChar char="■"/>
              <a:defRPr sz="2400">
                <a:latin typeface="Lato"/>
                <a:ea typeface="Lato"/>
                <a:cs typeface="Lato"/>
                <a:sym typeface="La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●"/>
              <a:defRPr sz="1800">
                <a:latin typeface="Lato"/>
                <a:ea typeface="Lato"/>
                <a:cs typeface="Lato"/>
                <a:sym typeface="La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○"/>
              <a:defRPr sz="1800">
                <a:latin typeface="Lato"/>
                <a:ea typeface="Lato"/>
                <a:cs typeface="Lato"/>
                <a:sym typeface="La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■"/>
              <a:defRPr sz="18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khaki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rebuchet MS"/>
              <a:buNone/>
              <a:defRPr sz="3600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rebuchet MS"/>
              <a:buChar char="●"/>
              <a:defRPr sz="30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Char char="○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rebuchet MS"/>
              <a:buChar char="■"/>
              <a:defRPr sz="24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●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○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■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●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○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Trebuchet MS"/>
              <a:buChar char="■"/>
              <a:defRPr sz="18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sldNum" idx="12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r" rtl="0">
              <a:buNone/>
              <a:defRPr sz="1300">
                <a:solidFill>
                  <a:schemeClr val="dk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5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7ABBC"/>
              </a:buClr>
              <a:buSzPts val="3600"/>
              <a:buFont typeface="Raleway"/>
              <a:buNone/>
              <a:defRPr sz="3600" b="0" i="0" u="none" strike="noStrike" cap="none">
                <a:solidFill>
                  <a:srgbClr val="97ABBC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90" name="Google Shape;290;p45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ato"/>
              <a:buChar char="●"/>
              <a:defRPr sz="30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○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Lato"/>
              <a:buChar char="■"/>
              <a:defRPr sz="24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○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■"/>
              <a:defRPr sz="1800" b="0" i="0" u="none" strike="noStrike" cap="non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digitizationguidelines.gov/guidelines/FADGI%20Federal%20%20Agencies%20Digital%20Guidelines%20Initiative-2016%20Final_rev1.pdf" TargetMode="External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hyperlink" Target="https://mukurtu.org/support/mukurtu-cms-access-copy-sizes-resolutions-and-file-formats/" TargetMode="External"/><Relationship Id="rId4" Type="http://schemas.openxmlformats.org/officeDocument/2006/relationships/hyperlink" Target="https://library.stanford.edu/research/digitization-services/labs/stanford-media-preservation-lab/capture-spec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preservation/resources/rfs/index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c.gov/resource/hec.21589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fanview.ne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hyperlink" Target="https://creativecommons.org/licenses/by-sa/2.0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flickr.com/photos/saaby/2179348509" TargetMode="Externa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obe.com/products/photoshop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creativecommons.org/licenses/by-sa/3.0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sustainableheritagenetwork.org/digital-heritage/processing-scanned-images-using-photoshop-tutorial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mp.org/tutorials/" TargetMode="External"/><Relationship Id="rId7" Type="http://schemas.openxmlformats.org/officeDocument/2006/relationships/hyperlink" Target="https://www.lynda.com/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www.skillshare.com/" TargetMode="External"/><Relationship Id="rId5" Type="http://schemas.openxmlformats.org/officeDocument/2006/relationships/hyperlink" Target="https://sustainableheritagenetwork.org/" TargetMode="External"/><Relationship Id="rId4" Type="http://schemas.openxmlformats.org/officeDocument/2006/relationships/hyperlink" Target="https://helpx.adobe.com/" TargetMode="Externa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sustainableheritagenetwork.org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mailto:cdsc.info@wsu.edu" TargetMode="External"/><Relationship Id="rId5" Type="http://schemas.openxmlformats.org/officeDocument/2006/relationships/hyperlink" Target="https://cdsc.libraries.wsu.edu/events-and-news/join-us/" TargetMode="External"/><Relationship Id="rId4" Type="http://schemas.openxmlformats.org/officeDocument/2006/relationships/hyperlink" Target="mailto:lotus.norton-wisla@wsu.ed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/4.0/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2.xml"/><Relationship Id="rId4" Type="http://schemas.openxmlformats.org/officeDocument/2006/relationships/hyperlink" Target="http://www.slidescarnival.com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dsc.info@wsu.ed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hyperlink" Target="https://content.libraries.wsu.edu/" TargetMode="External"/><Relationship Id="rId4" Type="http://schemas.openxmlformats.org/officeDocument/2006/relationships/hyperlink" Target="https://www.deseret.com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</a:pPr>
            <a:endParaRPr/>
          </a:p>
        </p:txBody>
      </p:sp>
      <p:sp>
        <p:nvSpPr>
          <p:cNvPr id="387" name="Google Shape;387;p5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/>
          </a:p>
        </p:txBody>
      </p:sp>
      <p:pic>
        <p:nvPicPr>
          <p:cNvPr id="388" name="Google Shape;388;p56" descr="https://powerpoint.officeapps.live.com/pods/GetClipboardImage.ashx?Id=46290668-610e-40f2-af26-c702b4b8f192&amp;DC=PUS7&amp;wdoverrides=GetClipboardImageEnabled:tru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65"/>
          <p:cNvSpPr txBox="1">
            <a:spLocks noGrp="1"/>
          </p:cNvSpPr>
          <p:nvPr>
            <p:ph type="title"/>
          </p:nvPr>
        </p:nvSpPr>
        <p:spPr>
          <a:xfrm>
            <a:off x="169475" y="123708"/>
            <a:ext cx="6462600" cy="141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</a:t>
            </a:r>
            <a:br>
              <a:rPr lang="en"/>
            </a:br>
            <a:r>
              <a:rPr lang="en"/>
              <a:t>and  recs</a:t>
            </a:r>
            <a:endParaRPr/>
          </a:p>
        </p:txBody>
      </p:sp>
      <p:sp>
        <p:nvSpPr>
          <p:cNvPr id="455" name="Google Shape;455;p65"/>
          <p:cNvSpPr txBox="1">
            <a:spLocks noGrp="1"/>
          </p:cNvSpPr>
          <p:nvPr>
            <p:ph type="body" idx="1"/>
          </p:nvPr>
        </p:nvSpPr>
        <p:spPr>
          <a:xfrm>
            <a:off x="169475" y="1654148"/>
            <a:ext cx="6462600" cy="3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FADGI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Stanford 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Mukurtu CMS</a:t>
            </a:r>
            <a:endParaRPr/>
          </a:p>
        </p:txBody>
      </p:sp>
      <p:pic>
        <p:nvPicPr>
          <p:cNvPr id="456" name="Google Shape;456;p65"/>
          <p:cNvPicPr preferRelativeResize="0"/>
          <p:nvPr/>
        </p:nvPicPr>
        <p:blipFill rotWithShape="1">
          <a:blip r:embed="rId6">
            <a:alphaModFix/>
          </a:blip>
          <a:srcRect b="69707"/>
          <a:stretch/>
        </p:blipFill>
        <p:spPr>
          <a:xfrm>
            <a:off x="4231300" y="2673600"/>
            <a:ext cx="4912693" cy="8571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7" name="Google Shape;457;p65"/>
          <p:cNvPicPr preferRelativeResize="0"/>
          <p:nvPr/>
        </p:nvPicPr>
        <p:blipFill rotWithShape="1">
          <a:blip r:embed="rId7">
            <a:alphaModFix/>
          </a:blip>
          <a:srcRect r="19948" b="10762"/>
          <a:stretch/>
        </p:blipFill>
        <p:spPr>
          <a:xfrm>
            <a:off x="0" y="3715125"/>
            <a:ext cx="5355525" cy="133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877300" y="123700"/>
            <a:ext cx="4962599" cy="21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5"/>
          <p:cNvPicPr preferRelativeResize="0"/>
          <p:nvPr/>
        </p:nvPicPr>
        <p:blipFill rotWithShape="1">
          <a:blip r:embed="rId6">
            <a:alphaModFix/>
          </a:blip>
          <a:srcRect t="59144" r="31417" b="4703"/>
          <a:stretch/>
        </p:blipFill>
        <p:spPr>
          <a:xfrm>
            <a:off x="5442675" y="3562725"/>
            <a:ext cx="3701325" cy="112367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66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Managing File Formats</a:t>
            </a:r>
            <a:endParaRPr/>
          </a:p>
        </p:txBody>
      </p:sp>
      <p:sp>
        <p:nvSpPr>
          <p:cNvPr id="465" name="Google Shape;465;p66"/>
          <p:cNvSpPr txBox="1">
            <a:spLocks noGrp="1"/>
          </p:cNvSpPr>
          <p:nvPr>
            <p:ph type="body" idx="1"/>
          </p:nvPr>
        </p:nvSpPr>
        <p:spPr>
          <a:xfrm>
            <a:off x="893700" y="1149325"/>
            <a:ext cx="7800300" cy="3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Document what formats you use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For each version of your content (preservation, access copies, etc.)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Avoid proprietary formats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Search for examples of file lists/registries 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Example: </a:t>
            </a:r>
            <a:r>
              <a:rPr lang="en" u="sng">
                <a:solidFill>
                  <a:schemeClr val="hlink"/>
                </a:solidFill>
                <a:hlinkClick r:id="rId3"/>
              </a:rPr>
              <a:t>Library of Congress Recommended Formats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7"/>
          <p:cNvSpPr txBox="1">
            <a:spLocks noGrp="1"/>
          </p:cNvSpPr>
          <p:nvPr>
            <p:ph type="body" idx="1"/>
          </p:nvPr>
        </p:nvSpPr>
        <p:spPr>
          <a:xfrm>
            <a:off x="0" y="2705513"/>
            <a:ext cx="914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i="0"/>
              <a:t>Light Image Editing</a:t>
            </a:r>
            <a:endParaRPr sz="7200" i="0"/>
          </a:p>
        </p:txBody>
      </p:sp>
      <p:sp>
        <p:nvSpPr>
          <p:cNvPr id="471" name="Google Shape;471;p67"/>
          <p:cNvSpPr/>
          <p:nvPr/>
        </p:nvSpPr>
        <p:spPr>
          <a:xfrm>
            <a:off x="4030925" y="1338057"/>
            <a:ext cx="1203300" cy="8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67"/>
          <p:cNvSpPr txBox="1"/>
          <p:nvPr/>
        </p:nvSpPr>
        <p:spPr>
          <a:xfrm>
            <a:off x="5794850" y="4796650"/>
            <a:ext cx="33495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image edit by shashank singh from the Noun Project</a:t>
            </a:r>
            <a:endParaRPr sz="900"/>
          </a:p>
        </p:txBody>
      </p:sp>
      <p:pic>
        <p:nvPicPr>
          <p:cNvPr id="473" name="Google Shape;473;p67"/>
          <p:cNvPicPr preferRelativeResize="0"/>
          <p:nvPr/>
        </p:nvPicPr>
        <p:blipFill rotWithShape="1">
          <a:blip r:embed="rId3">
            <a:alphaModFix/>
          </a:blip>
          <a:srcRect l="5039" r="6551" b="14192"/>
          <a:stretch/>
        </p:blipFill>
        <p:spPr>
          <a:xfrm>
            <a:off x="3510738" y="645525"/>
            <a:ext cx="2122524" cy="20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68"/>
          <p:cNvSpPr txBox="1">
            <a:spLocks noGrp="1"/>
          </p:cNvSpPr>
          <p:nvPr>
            <p:ph type="title"/>
          </p:nvPr>
        </p:nvSpPr>
        <p:spPr>
          <a:xfrm>
            <a:off x="893700" y="206000"/>
            <a:ext cx="74958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 for light image editing</a:t>
            </a:r>
            <a:endParaRPr/>
          </a:p>
        </p:txBody>
      </p:sp>
      <p:sp>
        <p:nvSpPr>
          <p:cNvPr id="479" name="Google Shape;479;p68"/>
          <p:cNvSpPr txBox="1">
            <a:spLocks noGrp="1"/>
          </p:cNvSpPr>
          <p:nvPr>
            <p:ph type="body" idx="1"/>
          </p:nvPr>
        </p:nvSpPr>
        <p:spPr>
          <a:xfrm>
            <a:off x="267650" y="1408000"/>
            <a:ext cx="3955500" cy="26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60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Save As</a:t>
            </a:r>
            <a:endParaRPr sz="2600"/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2000"/>
              <a:t>Export</a:t>
            </a:r>
            <a:endParaRPr sz="20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Crop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Rotate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Flip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Resize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Resample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Resolution</a:t>
            </a:r>
            <a:endParaRPr sz="2600"/>
          </a:p>
        </p:txBody>
      </p:sp>
      <p:sp>
        <p:nvSpPr>
          <p:cNvPr id="480" name="Google Shape;480;p68"/>
          <p:cNvSpPr txBox="1"/>
          <p:nvPr/>
        </p:nvSpPr>
        <p:spPr>
          <a:xfrm>
            <a:off x="6322650" y="4739450"/>
            <a:ext cx="289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https://www.loc.gov/resource/hec.21589/</a:t>
            </a:r>
            <a:r>
              <a:rPr lang="en" sz="900"/>
              <a:t> </a:t>
            </a:r>
            <a:endParaRPr sz="900"/>
          </a:p>
        </p:txBody>
      </p:sp>
      <p:pic>
        <p:nvPicPr>
          <p:cNvPr id="481" name="Google Shape;481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3875" y="1515450"/>
            <a:ext cx="3496800" cy="27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68"/>
          <p:cNvPicPr preferRelativeResize="0"/>
          <p:nvPr/>
        </p:nvPicPr>
        <p:blipFill rotWithShape="1">
          <a:blip r:embed="rId4">
            <a:alphaModFix/>
          </a:blip>
          <a:srcRect l="15960" t="30802" r="17230" b="6193"/>
          <a:stretch/>
        </p:blipFill>
        <p:spPr>
          <a:xfrm>
            <a:off x="6561300" y="2057138"/>
            <a:ext cx="2269075" cy="1708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863350" y="1595050"/>
            <a:ext cx="3496800" cy="27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863350" y="1515450"/>
            <a:ext cx="3496800" cy="27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6375" y="951850"/>
            <a:ext cx="4798774" cy="383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9"/>
          <p:cNvSpPr txBox="1">
            <a:spLocks noGrp="1"/>
          </p:cNvSpPr>
          <p:nvPr>
            <p:ph type="title"/>
          </p:nvPr>
        </p:nvSpPr>
        <p:spPr>
          <a:xfrm>
            <a:off x="0" y="797313"/>
            <a:ext cx="18501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300 ppi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714kb</a:t>
            </a:r>
            <a:endParaRPr sz="1800"/>
          </a:p>
        </p:txBody>
      </p:sp>
      <p:pic>
        <p:nvPicPr>
          <p:cNvPr id="491" name="Google Shape;491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5757" y="0"/>
            <a:ext cx="3068640" cy="2450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5757" y="2573834"/>
            <a:ext cx="3068643" cy="245015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69"/>
          <p:cNvSpPr txBox="1">
            <a:spLocks noGrp="1"/>
          </p:cNvSpPr>
          <p:nvPr>
            <p:ph type="title"/>
          </p:nvPr>
        </p:nvSpPr>
        <p:spPr>
          <a:xfrm>
            <a:off x="0" y="3370375"/>
            <a:ext cx="12099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50 ppi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89.1kb</a:t>
            </a:r>
            <a:endParaRPr sz="1800"/>
          </a:p>
        </p:txBody>
      </p:sp>
      <p:sp>
        <p:nvSpPr>
          <p:cNvPr id="494" name="Google Shape;494;p69"/>
          <p:cNvSpPr txBox="1">
            <a:spLocks noGrp="1"/>
          </p:cNvSpPr>
          <p:nvPr>
            <p:ph type="title"/>
          </p:nvPr>
        </p:nvSpPr>
        <p:spPr>
          <a:xfrm>
            <a:off x="7634400" y="3370375"/>
            <a:ext cx="18501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25 ppi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72.8kb</a:t>
            </a:r>
            <a:endParaRPr sz="1800"/>
          </a:p>
        </p:txBody>
      </p:sp>
      <p:sp>
        <p:nvSpPr>
          <p:cNvPr id="495" name="Google Shape;495;p69"/>
          <p:cNvSpPr txBox="1">
            <a:spLocks noGrp="1"/>
          </p:cNvSpPr>
          <p:nvPr>
            <p:ph type="title"/>
          </p:nvPr>
        </p:nvSpPr>
        <p:spPr>
          <a:xfrm>
            <a:off x="7572450" y="797325"/>
            <a:ext cx="15717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150 ppi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228kb</a:t>
            </a:r>
            <a:endParaRPr sz="1800"/>
          </a:p>
        </p:txBody>
      </p:sp>
      <p:sp>
        <p:nvSpPr>
          <p:cNvPr id="496" name="Google Shape;496;p69"/>
          <p:cNvSpPr/>
          <p:nvPr/>
        </p:nvSpPr>
        <p:spPr>
          <a:xfrm>
            <a:off x="4256850" y="1193300"/>
            <a:ext cx="2925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9"/>
          <p:cNvSpPr/>
          <p:nvPr/>
        </p:nvSpPr>
        <p:spPr>
          <a:xfrm>
            <a:off x="8771475" y="1193300"/>
            <a:ext cx="2925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9"/>
          <p:cNvSpPr/>
          <p:nvPr/>
        </p:nvSpPr>
        <p:spPr>
          <a:xfrm>
            <a:off x="4256850" y="3704275"/>
            <a:ext cx="2925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9"/>
          <p:cNvSpPr/>
          <p:nvPr/>
        </p:nvSpPr>
        <p:spPr>
          <a:xfrm>
            <a:off x="-207275" y="3704275"/>
            <a:ext cx="292500" cy="189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0" name="Google Shape;500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9500" y="0"/>
            <a:ext cx="3030950" cy="242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90650" y="2574450"/>
            <a:ext cx="3068649" cy="2448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0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Spotlight</a:t>
            </a:r>
            <a:endParaRPr/>
          </a:p>
        </p:txBody>
      </p:sp>
      <p:sp>
        <p:nvSpPr>
          <p:cNvPr id="507" name="Google Shape;507;p70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Windows 10 Photo App</a:t>
            </a:r>
            <a:br>
              <a:rPr lang="en"/>
            </a:b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IrfanView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Windows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Open source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Free for non commercial use</a:t>
            </a:r>
            <a:endParaRPr/>
          </a:p>
        </p:txBody>
      </p:sp>
      <p:pic>
        <p:nvPicPr>
          <p:cNvPr id="508" name="Google Shape;508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1950" y="2060025"/>
            <a:ext cx="1126650" cy="112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70"/>
          <p:cNvPicPr preferRelativeResize="0"/>
          <p:nvPr/>
        </p:nvPicPr>
        <p:blipFill rotWithShape="1">
          <a:blip r:embed="rId5">
            <a:alphaModFix/>
          </a:blip>
          <a:srcRect t="-5390" b="5390"/>
          <a:stretch/>
        </p:blipFill>
        <p:spPr>
          <a:xfrm>
            <a:off x="5541625" y="988000"/>
            <a:ext cx="1502750" cy="150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1"/>
          <p:cNvSpPr/>
          <p:nvPr/>
        </p:nvSpPr>
        <p:spPr>
          <a:xfrm>
            <a:off x="4030925" y="1338033"/>
            <a:ext cx="1203300" cy="78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5" name="Google Shape;515;p71"/>
          <p:cNvPicPr preferRelativeResize="0"/>
          <p:nvPr/>
        </p:nvPicPr>
        <p:blipFill rotWithShape="1">
          <a:blip r:embed="rId3">
            <a:alphaModFix/>
          </a:blip>
          <a:srcRect b="15297"/>
          <a:stretch/>
        </p:blipFill>
        <p:spPr>
          <a:xfrm>
            <a:off x="3272975" y="430350"/>
            <a:ext cx="2598050" cy="22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71"/>
          <p:cNvSpPr txBox="1">
            <a:spLocks noGrp="1"/>
          </p:cNvSpPr>
          <p:nvPr>
            <p:ph type="body" idx="1"/>
          </p:nvPr>
        </p:nvSpPr>
        <p:spPr>
          <a:xfrm>
            <a:off x="0" y="3006550"/>
            <a:ext cx="9144000" cy="14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600" i="0"/>
              <a:t>Questions?</a:t>
            </a:r>
            <a:endParaRPr sz="800" i="0"/>
          </a:p>
        </p:txBody>
      </p:sp>
      <p:sp>
        <p:nvSpPr>
          <p:cNvPr id="517" name="Google Shape;517;p71"/>
          <p:cNvSpPr txBox="1"/>
          <p:nvPr/>
        </p:nvSpPr>
        <p:spPr>
          <a:xfrm>
            <a:off x="6006400" y="4739450"/>
            <a:ext cx="313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Speech Bubble by Tatyana from the Noun Project</a:t>
            </a:r>
            <a:endParaRPr sz="900"/>
          </a:p>
        </p:txBody>
      </p:sp>
      <p:sp>
        <p:nvSpPr>
          <p:cNvPr id="518" name="Google Shape;518;p71"/>
          <p:cNvSpPr txBox="1"/>
          <p:nvPr/>
        </p:nvSpPr>
        <p:spPr>
          <a:xfrm>
            <a:off x="3707100" y="388050"/>
            <a:ext cx="1729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>
                <a:latin typeface="Bodoni"/>
                <a:ea typeface="Bodoni"/>
                <a:cs typeface="Bodoni"/>
                <a:sym typeface="Bodoni"/>
              </a:rPr>
              <a:t>?</a:t>
            </a:r>
            <a:endParaRPr sz="10300"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72"/>
          <p:cNvSpPr txBox="1">
            <a:spLocks noGrp="1"/>
          </p:cNvSpPr>
          <p:nvPr>
            <p:ph type="title"/>
          </p:nvPr>
        </p:nvSpPr>
        <p:spPr>
          <a:xfrm>
            <a:off x="893700" y="206000"/>
            <a:ext cx="79485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File Management Considerations</a:t>
            </a:r>
            <a:endParaRPr/>
          </a:p>
        </p:txBody>
      </p:sp>
      <p:sp>
        <p:nvSpPr>
          <p:cNvPr id="524" name="Google Shape;524;p72"/>
          <p:cNvSpPr txBox="1">
            <a:spLocks noGrp="1"/>
          </p:cNvSpPr>
          <p:nvPr>
            <p:ph type="body" idx="1"/>
          </p:nvPr>
        </p:nvSpPr>
        <p:spPr>
          <a:xfrm>
            <a:off x="704475" y="1145000"/>
            <a:ext cx="39660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Always edit a copy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Be cautious about saving over previous versions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Avoid proprietary formats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Stay organized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Collections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Design files</a:t>
            </a:r>
            <a:endParaRPr/>
          </a:p>
        </p:txBody>
      </p:sp>
      <p:pic>
        <p:nvPicPr>
          <p:cNvPr id="525" name="Google Shape;525;p72" descr="Picture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5500" y="1525500"/>
            <a:ext cx="2113432" cy="170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72" descr="Picture2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6170" y="1591192"/>
            <a:ext cx="1534655" cy="3003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59700" y="1563500"/>
            <a:ext cx="4296200" cy="286771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2"/>
          <p:cNvSpPr txBox="1"/>
          <p:nvPr/>
        </p:nvSpPr>
        <p:spPr>
          <a:xfrm>
            <a:off x="4859700" y="4583600"/>
            <a:ext cx="4360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folders by Jeanine Nault, National Anthropological Archives; </a:t>
            </a:r>
            <a:r>
              <a:rPr lang="en" sz="900" u="sng">
                <a:solidFill>
                  <a:schemeClr val="hlink"/>
                </a:solidFill>
                <a:hlinkClick r:id="rId6"/>
              </a:rPr>
              <a:t>My Messy Desktop</a:t>
            </a:r>
            <a:r>
              <a:rPr lang="en" sz="900"/>
              <a:t> by Flickr User saaby 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CC BY-SA 2.0</a:t>
            </a:r>
            <a:endParaRPr sz="9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73"/>
          <p:cNvSpPr txBox="1">
            <a:spLocks noGrp="1"/>
          </p:cNvSpPr>
          <p:nvPr>
            <p:ph type="body" idx="1"/>
          </p:nvPr>
        </p:nvSpPr>
        <p:spPr>
          <a:xfrm>
            <a:off x="0" y="2347150"/>
            <a:ext cx="9144000" cy="11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i="0"/>
              <a:t>Advanced Image Editing</a:t>
            </a:r>
            <a:endParaRPr sz="7200" i="0"/>
          </a:p>
        </p:txBody>
      </p:sp>
      <p:sp>
        <p:nvSpPr>
          <p:cNvPr id="534" name="Google Shape;534;p73"/>
          <p:cNvSpPr/>
          <p:nvPr/>
        </p:nvSpPr>
        <p:spPr>
          <a:xfrm>
            <a:off x="4030925" y="1338057"/>
            <a:ext cx="1203300" cy="8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73"/>
          <p:cNvSpPr txBox="1"/>
          <p:nvPr/>
        </p:nvSpPr>
        <p:spPr>
          <a:xfrm>
            <a:off x="5368100" y="4796650"/>
            <a:ext cx="3776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Sliders by Creaticca Creative Agency from the Noun Project</a:t>
            </a:r>
            <a:endParaRPr sz="900"/>
          </a:p>
        </p:txBody>
      </p:sp>
      <p:pic>
        <p:nvPicPr>
          <p:cNvPr id="536" name="Google Shape;536;p73"/>
          <p:cNvPicPr preferRelativeResize="0"/>
          <p:nvPr/>
        </p:nvPicPr>
        <p:blipFill rotWithShape="1">
          <a:blip r:embed="rId3">
            <a:alphaModFix/>
          </a:blip>
          <a:srcRect b="13374"/>
          <a:stretch/>
        </p:blipFill>
        <p:spPr>
          <a:xfrm>
            <a:off x="3442950" y="533400"/>
            <a:ext cx="2266950" cy="1963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74"/>
          <p:cNvSpPr txBox="1">
            <a:spLocks noGrp="1"/>
          </p:cNvSpPr>
          <p:nvPr>
            <p:ph type="title"/>
          </p:nvPr>
        </p:nvSpPr>
        <p:spPr>
          <a:xfrm>
            <a:off x="751300" y="206000"/>
            <a:ext cx="83928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 for advanced image editing</a:t>
            </a:r>
            <a:endParaRPr/>
          </a:p>
        </p:txBody>
      </p:sp>
      <p:sp>
        <p:nvSpPr>
          <p:cNvPr id="542" name="Google Shape;542;p74"/>
          <p:cNvSpPr txBox="1">
            <a:spLocks noGrp="1"/>
          </p:cNvSpPr>
          <p:nvPr>
            <p:ph type="body" idx="1"/>
          </p:nvPr>
        </p:nvSpPr>
        <p:spPr>
          <a:xfrm>
            <a:off x="893700" y="1161150"/>
            <a:ext cx="7153500" cy="37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Change bit depth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Adding text to images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Add a watermark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Fix flaws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Change/correct brightness, contrast, sharpening, color, and tone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Stitch images together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7"/>
          <p:cNvSpPr/>
          <p:nvPr/>
        </p:nvSpPr>
        <p:spPr>
          <a:xfrm>
            <a:off x="1143" y="0"/>
            <a:ext cx="91419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5" name="Google Shape;395;p5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312"/>
          <a:stretch/>
        </p:blipFill>
        <p:spPr>
          <a:xfrm>
            <a:off x="0" y="0"/>
            <a:ext cx="91419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57"/>
          <p:cNvSpPr txBox="1"/>
          <p:nvPr/>
        </p:nvSpPr>
        <p:spPr>
          <a:xfrm>
            <a:off x="1976600" y="2937600"/>
            <a:ext cx="7167300" cy="133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Raleway"/>
                <a:ea typeface="Raleway"/>
                <a:cs typeface="Raleway"/>
                <a:sym typeface="Raleway"/>
              </a:rPr>
              <a:t>Center for Digital Scholarship and Curation</a:t>
            </a:r>
            <a:endParaRPr sz="25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b="1">
                <a:latin typeface="Raleway"/>
                <a:ea typeface="Raleway"/>
                <a:cs typeface="Raleway"/>
                <a:sym typeface="Raleway"/>
              </a:rPr>
              <a:t>Washington State University </a:t>
            </a:r>
            <a:endParaRPr sz="25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397" name="Google Shape;397;p57"/>
          <p:cNvCxnSpPr/>
          <p:nvPr/>
        </p:nvCxnSpPr>
        <p:spPr>
          <a:xfrm>
            <a:off x="2326075" y="3165900"/>
            <a:ext cx="0" cy="882600"/>
          </a:xfrm>
          <a:prstGeom prst="straightConnector1">
            <a:avLst/>
          </a:prstGeom>
          <a:noFill/>
          <a:ln w="28575" cap="flat" cmpd="sng">
            <a:solidFill>
              <a:srgbClr val="C60C3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98" name="Google Shape;398;p57"/>
          <p:cNvSpPr txBox="1"/>
          <p:nvPr/>
        </p:nvSpPr>
        <p:spPr>
          <a:xfrm>
            <a:off x="6311975" y="4681800"/>
            <a:ext cx="283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Image: Smithsonian American Art Museum, Transfer from the General Services Administration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5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Bit depth example</a:t>
            </a:r>
            <a:endParaRPr/>
          </a:p>
        </p:txBody>
      </p:sp>
      <p:sp>
        <p:nvSpPr>
          <p:cNvPr id="548" name="Google Shape;548;p75"/>
          <p:cNvSpPr txBox="1">
            <a:spLocks noGrp="1"/>
          </p:cNvSpPr>
          <p:nvPr>
            <p:ph type="body" idx="1"/>
          </p:nvPr>
        </p:nvSpPr>
        <p:spPr>
          <a:xfrm>
            <a:off x="275350" y="1373600"/>
            <a:ext cx="49452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Bit depth: 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color information stored in an image (2^X)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higher the bit depth, the more colors an image can store.</a:t>
            </a:r>
            <a:endParaRPr sz="18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Access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8 bit</a:t>
            </a:r>
            <a:endParaRPr sz="18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Preservation</a:t>
            </a:r>
            <a:endParaRPr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Grayscale 8 bit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Color: 16 bit to 48 bit</a:t>
            </a:r>
            <a:endParaRPr sz="1800"/>
          </a:p>
        </p:txBody>
      </p:sp>
      <p:pic>
        <p:nvPicPr>
          <p:cNvPr id="549" name="Google Shape;549;p75" descr="Bit-depth 1 " title="Bit-depth 1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1975" y="0"/>
            <a:ext cx="3362426" cy="1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75" descr="Bit-depth 8 grayscale" title="Bit-depth 8 graysca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1975" y="1733522"/>
            <a:ext cx="3362426" cy="1597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75" descr="Bit-depth 8" title="Bit-depth 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1975" y="3467057"/>
            <a:ext cx="3362426" cy="1597143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75"/>
          <p:cNvSpPr txBox="1">
            <a:spLocks noGrp="1"/>
          </p:cNvSpPr>
          <p:nvPr>
            <p:ph type="title"/>
          </p:nvPr>
        </p:nvSpPr>
        <p:spPr>
          <a:xfrm>
            <a:off x="8534400" y="602075"/>
            <a:ext cx="609600" cy="4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1 bit</a:t>
            </a:r>
            <a:endParaRPr sz="1800"/>
          </a:p>
        </p:txBody>
      </p:sp>
      <p:sp>
        <p:nvSpPr>
          <p:cNvPr id="553" name="Google Shape;553;p75"/>
          <p:cNvSpPr txBox="1">
            <a:spLocks noGrp="1"/>
          </p:cNvSpPr>
          <p:nvPr>
            <p:ph type="title"/>
          </p:nvPr>
        </p:nvSpPr>
        <p:spPr>
          <a:xfrm>
            <a:off x="8534400" y="2301550"/>
            <a:ext cx="711900" cy="4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 bit</a:t>
            </a:r>
            <a:endParaRPr sz="1800"/>
          </a:p>
        </p:txBody>
      </p:sp>
      <p:sp>
        <p:nvSpPr>
          <p:cNvPr id="554" name="Google Shape;554;p75"/>
          <p:cNvSpPr txBox="1">
            <a:spLocks noGrp="1"/>
          </p:cNvSpPr>
          <p:nvPr>
            <p:ph type="title"/>
          </p:nvPr>
        </p:nvSpPr>
        <p:spPr>
          <a:xfrm>
            <a:off x="8534400" y="4035075"/>
            <a:ext cx="754800" cy="46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8 bit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5225" y="414162"/>
            <a:ext cx="5753550" cy="431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7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Spotlight</a:t>
            </a:r>
            <a:endParaRPr/>
          </a:p>
        </p:txBody>
      </p:sp>
      <p:sp>
        <p:nvSpPr>
          <p:cNvPr id="565" name="Google Shape;565;p77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GNU Image Manipulation Program (GIMP)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Free, open source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Windows, OS X (Mac)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Similar features to Adobe Photoshop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Layers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Additional plugins</a:t>
            </a:r>
            <a:endParaRPr/>
          </a:p>
        </p:txBody>
      </p:sp>
      <p:pic>
        <p:nvPicPr>
          <p:cNvPr id="566" name="Google Shape;566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3750" y="1763250"/>
            <a:ext cx="1617000" cy="161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78"/>
          <p:cNvPicPr preferRelativeResize="0"/>
          <p:nvPr/>
        </p:nvPicPr>
        <p:blipFill rotWithShape="1">
          <a:blip r:embed="rId3">
            <a:alphaModFix/>
          </a:blip>
          <a:srcRect t="6740" r="54855" b="26521"/>
          <a:stretch/>
        </p:blipFill>
        <p:spPr>
          <a:xfrm>
            <a:off x="0" y="0"/>
            <a:ext cx="9144001" cy="4147578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78"/>
          <p:cNvSpPr/>
          <p:nvPr/>
        </p:nvSpPr>
        <p:spPr>
          <a:xfrm>
            <a:off x="44400" y="377425"/>
            <a:ext cx="2568000" cy="1073100"/>
          </a:xfrm>
          <a:prstGeom prst="rect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79"/>
          <p:cNvPicPr preferRelativeResize="0"/>
          <p:nvPr/>
        </p:nvPicPr>
        <p:blipFill rotWithShape="1">
          <a:blip r:embed="rId3">
            <a:alphaModFix/>
          </a:blip>
          <a:srcRect t="12913" r="78713" b="48575"/>
          <a:stretch/>
        </p:blipFill>
        <p:spPr>
          <a:xfrm>
            <a:off x="-53748" y="0"/>
            <a:ext cx="9092125" cy="5047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8" name="Google Shape;578;p79"/>
          <p:cNvCxnSpPr/>
          <p:nvPr/>
        </p:nvCxnSpPr>
        <p:spPr>
          <a:xfrm flipH="1">
            <a:off x="4766000" y="1842775"/>
            <a:ext cx="362700" cy="459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79" name="Google Shape;579;p79"/>
          <p:cNvCxnSpPr/>
          <p:nvPr/>
        </p:nvCxnSpPr>
        <p:spPr>
          <a:xfrm flipH="1">
            <a:off x="6872175" y="1432725"/>
            <a:ext cx="362700" cy="459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80" name="Google Shape;580;p79"/>
          <p:cNvPicPr preferRelativeResize="0"/>
          <p:nvPr/>
        </p:nvPicPr>
        <p:blipFill rotWithShape="1">
          <a:blip r:embed="rId4">
            <a:alphaModFix/>
          </a:blip>
          <a:srcRect t="12924" r="78488" b="48827"/>
          <a:stretch/>
        </p:blipFill>
        <p:spPr>
          <a:xfrm>
            <a:off x="-53750" y="0"/>
            <a:ext cx="9251502" cy="5047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80"/>
          <p:cNvSpPr txBox="1">
            <a:spLocks noGrp="1"/>
          </p:cNvSpPr>
          <p:nvPr>
            <p:ph type="body" idx="1"/>
          </p:nvPr>
        </p:nvSpPr>
        <p:spPr>
          <a:xfrm>
            <a:off x="893700" y="1100950"/>
            <a:ext cx="7974000" cy="382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Adobe Photoshop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Cost (monthly)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Widely used</a:t>
            </a:r>
            <a:br>
              <a:rPr lang="en"/>
            </a:b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Pricing:</a:t>
            </a:r>
            <a:endParaRPr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All Creative Cloud apps $52.99/month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Photography plan $9.99/month (Ps and Lr+)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Adobe Photoshop Express, Photoshop Elements, Lightroom Free</a:t>
            </a:r>
            <a:endParaRPr sz="2400"/>
          </a:p>
        </p:txBody>
      </p:sp>
      <p:pic>
        <p:nvPicPr>
          <p:cNvPr id="586" name="Google Shape;586;p80"/>
          <p:cNvPicPr preferRelativeResize="0"/>
          <p:nvPr/>
        </p:nvPicPr>
        <p:blipFill rotWithShape="1">
          <a:blip r:embed="rId4">
            <a:alphaModFix/>
          </a:blip>
          <a:srcRect l="26869" t="14605" r="26795" b="14936"/>
          <a:stretch/>
        </p:blipFill>
        <p:spPr>
          <a:xfrm>
            <a:off x="4571285" y="1063100"/>
            <a:ext cx="811300" cy="881241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80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Spotlight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1"/>
          <p:cNvSpPr/>
          <p:nvPr/>
        </p:nvSpPr>
        <p:spPr>
          <a:xfrm>
            <a:off x="4030925" y="1338033"/>
            <a:ext cx="1203300" cy="78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3" name="Google Shape;593;p81"/>
          <p:cNvPicPr preferRelativeResize="0"/>
          <p:nvPr/>
        </p:nvPicPr>
        <p:blipFill rotWithShape="1">
          <a:blip r:embed="rId3">
            <a:alphaModFix/>
          </a:blip>
          <a:srcRect b="15297"/>
          <a:stretch/>
        </p:blipFill>
        <p:spPr>
          <a:xfrm>
            <a:off x="3272975" y="430350"/>
            <a:ext cx="2598050" cy="22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81"/>
          <p:cNvSpPr txBox="1">
            <a:spLocks noGrp="1"/>
          </p:cNvSpPr>
          <p:nvPr>
            <p:ph type="body" idx="1"/>
          </p:nvPr>
        </p:nvSpPr>
        <p:spPr>
          <a:xfrm>
            <a:off x="0" y="3006550"/>
            <a:ext cx="9144000" cy="14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600" i="0"/>
              <a:t>Questions?</a:t>
            </a:r>
            <a:endParaRPr sz="800" i="0"/>
          </a:p>
        </p:txBody>
      </p:sp>
      <p:sp>
        <p:nvSpPr>
          <p:cNvPr id="595" name="Google Shape;595;p81"/>
          <p:cNvSpPr txBox="1"/>
          <p:nvPr/>
        </p:nvSpPr>
        <p:spPr>
          <a:xfrm>
            <a:off x="6006400" y="4739450"/>
            <a:ext cx="313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Speech Bubble by Tatyana from the Noun Project</a:t>
            </a:r>
            <a:endParaRPr sz="900"/>
          </a:p>
        </p:txBody>
      </p:sp>
      <p:sp>
        <p:nvSpPr>
          <p:cNvPr id="596" name="Google Shape;596;p81"/>
          <p:cNvSpPr txBox="1"/>
          <p:nvPr/>
        </p:nvSpPr>
        <p:spPr>
          <a:xfrm>
            <a:off x="3707100" y="388050"/>
            <a:ext cx="1729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>
                <a:latin typeface="Bodoni"/>
                <a:ea typeface="Bodoni"/>
                <a:cs typeface="Bodoni"/>
                <a:sym typeface="Bodoni"/>
              </a:rPr>
              <a:t>?</a:t>
            </a:r>
            <a:endParaRPr sz="10300"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82"/>
          <p:cNvSpPr txBox="1">
            <a:spLocks noGrp="1"/>
          </p:cNvSpPr>
          <p:nvPr>
            <p:ph type="body" idx="1"/>
          </p:nvPr>
        </p:nvSpPr>
        <p:spPr>
          <a:xfrm>
            <a:off x="0" y="2705513"/>
            <a:ext cx="914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i="0"/>
              <a:t>Batch Editing</a:t>
            </a:r>
            <a:endParaRPr sz="7200" i="0"/>
          </a:p>
        </p:txBody>
      </p:sp>
      <p:sp>
        <p:nvSpPr>
          <p:cNvPr id="602" name="Google Shape;602;p82"/>
          <p:cNvSpPr/>
          <p:nvPr/>
        </p:nvSpPr>
        <p:spPr>
          <a:xfrm>
            <a:off x="4030925" y="1338057"/>
            <a:ext cx="1203300" cy="8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82"/>
          <p:cNvSpPr txBox="1"/>
          <p:nvPr/>
        </p:nvSpPr>
        <p:spPr>
          <a:xfrm>
            <a:off x="6038375" y="4796650"/>
            <a:ext cx="310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batch by Adrien Coquet from the Noun Project</a:t>
            </a:r>
            <a:endParaRPr sz="900"/>
          </a:p>
        </p:txBody>
      </p:sp>
      <p:pic>
        <p:nvPicPr>
          <p:cNvPr id="604" name="Google Shape;604;p82"/>
          <p:cNvPicPr preferRelativeResize="0"/>
          <p:nvPr/>
        </p:nvPicPr>
        <p:blipFill rotWithShape="1">
          <a:blip r:embed="rId3">
            <a:alphaModFix/>
          </a:blip>
          <a:srcRect l="4571" r="7011" b="14192"/>
          <a:stretch/>
        </p:blipFill>
        <p:spPr>
          <a:xfrm>
            <a:off x="3481400" y="410700"/>
            <a:ext cx="2122551" cy="2059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83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Spotlight</a:t>
            </a:r>
            <a:endParaRPr/>
          </a:p>
        </p:txBody>
      </p:sp>
      <p:sp>
        <p:nvSpPr>
          <p:cNvPr id="610" name="Google Shape;610;p83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IrfanView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Convert, rename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●"/>
            </a:pPr>
            <a:r>
              <a:rPr lang="en">
                <a:solidFill>
                  <a:schemeClr val="dk1"/>
                </a:solidFill>
              </a:rPr>
              <a:t>Adobe Photoshop</a:t>
            </a:r>
            <a:endParaRPr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>
                <a:solidFill>
                  <a:schemeClr val="dk1"/>
                </a:solidFill>
              </a:rPr>
              <a:t>Actions</a:t>
            </a:r>
            <a:endParaRPr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>
                <a:solidFill>
                  <a:schemeClr val="dk1"/>
                </a:solidFill>
              </a:rPr>
              <a:t>GNU Image Manipulation Program (</a:t>
            </a:r>
            <a:r>
              <a:rPr lang="en"/>
              <a:t>GIMP)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Batch Image Manipulation Plugin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84"/>
          <p:cNvPicPr preferRelativeResize="0"/>
          <p:nvPr/>
        </p:nvPicPr>
        <p:blipFill rotWithShape="1">
          <a:blip r:embed="rId3">
            <a:alphaModFix/>
          </a:blip>
          <a:srcRect b="8029"/>
          <a:stretch/>
        </p:blipFill>
        <p:spPr>
          <a:xfrm>
            <a:off x="0" y="0"/>
            <a:ext cx="9143999" cy="472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8" descr="https://lh4.googleusercontent.com/LGH-satFKZ7m-16IS2-NzWIr3wa_rHnmZfcmXUerZ_Mk825c4oW6xCpNkSKeG6T1g5FXhZw_3fun3S_L9O-amq8aQcCpNBvwFl3j2gMC__dRkqBzIM0U3oapdq3YBciCvTDr3CH_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8"/>
          <p:cNvSpPr txBox="1"/>
          <p:nvPr/>
        </p:nvSpPr>
        <p:spPr>
          <a:xfrm>
            <a:off x="6934450" y="4681800"/>
            <a:ext cx="2209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FFF"/>
                </a:solidFill>
              </a:rPr>
              <a:t>Image: Jon 'ShakataGaNai' Davis,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CC BY-SA 3.0</a:t>
            </a:r>
            <a:r>
              <a:rPr lang="en" sz="900">
                <a:solidFill>
                  <a:srgbClr val="FFFFFF"/>
                </a:solidFill>
              </a:rPr>
              <a:t>, via Wikimedia Commons</a:t>
            </a:r>
            <a:endParaRPr sz="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85"/>
          <p:cNvPicPr preferRelativeResize="0"/>
          <p:nvPr/>
        </p:nvPicPr>
        <p:blipFill rotWithShape="1">
          <a:blip r:embed="rId3">
            <a:alphaModFix/>
          </a:blip>
          <a:srcRect b="8374"/>
          <a:stretch/>
        </p:blipFill>
        <p:spPr>
          <a:xfrm>
            <a:off x="0" y="0"/>
            <a:ext cx="9143999" cy="470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5" name="Google Shape;625;p86"/>
          <p:cNvPicPr preferRelativeResize="0"/>
          <p:nvPr/>
        </p:nvPicPr>
        <p:blipFill rotWithShape="1">
          <a:blip r:embed="rId3">
            <a:alphaModFix/>
          </a:blip>
          <a:srcRect b="6305"/>
          <a:stretch/>
        </p:blipFill>
        <p:spPr>
          <a:xfrm>
            <a:off x="0" y="0"/>
            <a:ext cx="9143999" cy="481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87"/>
          <p:cNvPicPr preferRelativeResize="0"/>
          <p:nvPr/>
        </p:nvPicPr>
        <p:blipFill rotWithShape="1">
          <a:blip r:embed="rId3">
            <a:alphaModFix/>
          </a:blip>
          <a:srcRect b="5793"/>
          <a:stretch/>
        </p:blipFill>
        <p:spPr>
          <a:xfrm>
            <a:off x="0" y="0"/>
            <a:ext cx="9143999" cy="484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88"/>
          <p:cNvPicPr preferRelativeResize="0"/>
          <p:nvPr/>
        </p:nvPicPr>
        <p:blipFill rotWithShape="1">
          <a:blip r:embed="rId3">
            <a:alphaModFix/>
          </a:blip>
          <a:srcRect b="6164"/>
          <a:stretch/>
        </p:blipFill>
        <p:spPr>
          <a:xfrm>
            <a:off x="0" y="1600"/>
            <a:ext cx="9143999" cy="482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Google Shape;640;p89"/>
          <p:cNvPicPr preferRelativeResize="0"/>
          <p:nvPr/>
        </p:nvPicPr>
        <p:blipFill rotWithShape="1">
          <a:blip r:embed="rId3">
            <a:alphaModFix/>
          </a:blip>
          <a:srcRect b="6138"/>
          <a:stretch/>
        </p:blipFill>
        <p:spPr>
          <a:xfrm>
            <a:off x="0" y="0"/>
            <a:ext cx="9143999" cy="482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90"/>
          <p:cNvPicPr preferRelativeResize="0"/>
          <p:nvPr/>
        </p:nvPicPr>
        <p:blipFill rotWithShape="1">
          <a:blip r:embed="rId3">
            <a:alphaModFix/>
          </a:blip>
          <a:srcRect b="7825"/>
          <a:stretch/>
        </p:blipFill>
        <p:spPr>
          <a:xfrm>
            <a:off x="0" y="0"/>
            <a:ext cx="9143999" cy="473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Google Shape;650;p91"/>
          <p:cNvPicPr preferRelativeResize="0"/>
          <p:nvPr/>
        </p:nvPicPr>
        <p:blipFill rotWithShape="1">
          <a:blip r:embed="rId3">
            <a:alphaModFix/>
          </a:blip>
          <a:srcRect b="6655"/>
          <a:stretch/>
        </p:blipFill>
        <p:spPr>
          <a:xfrm>
            <a:off x="0" y="0"/>
            <a:ext cx="9143999" cy="479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92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6" name="Google Shape;656;p92"/>
          <p:cNvPicPr preferRelativeResize="0"/>
          <p:nvPr/>
        </p:nvPicPr>
        <p:blipFill rotWithShape="1">
          <a:blip r:embed="rId3">
            <a:alphaModFix/>
          </a:blip>
          <a:srcRect b="18949"/>
          <a:stretch/>
        </p:blipFill>
        <p:spPr>
          <a:xfrm>
            <a:off x="0" y="488663"/>
            <a:ext cx="9143999" cy="4166177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p92"/>
          <p:cNvSpPr txBox="1"/>
          <p:nvPr/>
        </p:nvSpPr>
        <p:spPr>
          <a:xfrm>
            <a:off x="123950" y="0"/>
            <a:ext cx="902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https://sustainableheritagenetwork.org/digital-heritage/processing-scanned-images-using-photoshop-tutorial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93"/>
          <p:cNvSpPr/>
          <p:nvPr/>
        </p:nvSpPr>
        <p:spPr>
          <a:xfrm>
            <a:off x="4030925" y="1338033"/>
            <a:ext cx="1203300" cy="78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3" name="Google Shape;663;p93"/>
          <p:cNvPicPr preferRelativeResize="0"/>
          <p:nvPr/>
        </p:nvPicPr>
        <p:blipFill rotWithShape="1">
          <a:blip r:embed="rId3">
            <a:alphaModFix/>
          </a:blip>
          <a:srcRect b="15297"/>
          <a:stretch/>
        </p:blipFill>
        <p:spPr>
          <a:xfrm>
            <a:off x="3272975" y="430350"/>
            <a:ext cx="2598050" cy="22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93"/>
          <p:cNvSpPr txBox="1">
            <a:spLocks noGrp="1"/>
          </p:cNvSpPr>
          <p:nvPr>
            <p:ph type="body" idx="1"/>
          </p:nvPr>
        </p:nvSpPr>
        <p:spPr>
          <a:xfrm>
            <a:off x="0" y="3006550"/>
            <a:ext cx="9144000" cy="14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600" i="0"/>
              <a:t>Questions?</a:t>
            </a:r>
            <a:endParaRPr sz="800" i="0"/>
          </a:p>
        </p:txBody>
      </p:sp>
      <p:sp>
        <p:nvSpPr>
          <p:cNvPr id="665" name="Google Shape;665;p93"/>
          <p:cNvSpPr txBox="1"/>
          <p:nvPr/>
        </p:nvSpPr>
        <p:spPr>
          <a:xfrm>
            <a:off x="6006400" y="4739450"/>
            <a:ext cx="313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Speech Bubble by Tatyana from the Noun Project</a:t>
            </a:r>
            <a:endParaRPr sz="900"/>
          </a:p>
        </p:txBody>
      </p:sp>
      <p:sp>
        <p:nvSpPr>
          <p:cNvPr id="666" name="Google Shape;666;p93"/>
          <p:cNvSpPr txBox="1"/>
          <p:nvPr/>
        </p:nvSpPr>
        <p:spPr>
          <a:xfrm>
            <a:off x="3707100" y="388050"/>
            <a:ext cx="1729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>
                <a:latin typeface="Bodoni"/>
                <a:ea typeface="Bodoni"/>
                <a:cs typeface="Bodoni"/>
                <a:sym typeface="Bodoni"/>
              </a:rPr>
              <a:t>?</a:t>
            </a:r>
            <a:endParaRPr sz="10300"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94"/>
          <p:cNvSpPr txBox="1">
            <a:spLocks noGrp="1"/>
          </p:cNvSpPr>
          <p:nvPr>
            <p:ph type="body" idx="1"/>
          </p:nvPr>
        </p:nvSpPr>
        <p:spPr>
          <a:xfrm>
            <a:off x="0" y="2705513"/>
            <a:ext cx="914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i="0"/>
              <a:t>Screen Capture</a:t>
            </a:r>
            <a:endParaRPr sz="7200" i="0"/>
          </a:p>
        </p:txBody>
      </p:sp>
      <p:sp>
        <p:nvSpPr>
          <p:cNvPr id="672" name="Google Shape;672;p94"/>
          <p:cNvSpPr/>
          <p:nvPr/>
        </p:nvSpPr>
        <p:spPr>
          <a:xfrm>
            <a:off x="4030925" y="1338057"/>
            <a:ext cx="1203300" cy="8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3" name="Google Shape;673;p94"/>
          <p:cNvSpPr txBox="1"/>
          <p:nvPr/>
        </p:nvSpPr>
        <p:spPr>
          <a:xfrm>
            <a:off x="6038375" y="4796650"/>
            <a:ext cx="310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Research by ibrandify from the Noun Project</a:t>
            </a:r>
            <a:endParaRPr sz="900"/>
          </a:p>
        </p:txBody>
      </p:sp>
      <p:pic>
        <p:nvPicPr>
          <p:cNvPr id="674" name="Google Shape;674;p94"/>
          <p:cNvPicPr preferRelativeResize="0"/>
          <p:nvPr/>
        </p:nvPicPr>
        <p:blipFill rotWithShape="1">
          <a:blip r:embed="rId3">
            <a:alphaModFix/>
          </a:blip>
          <a:srcRect b="16984"/>
          <a:stretch/>
        </p:blipFill>
        <p:spPr>
          <a:xfrm>
            <a:off x="3371650" y="578848"/>
            <a:ext cx="2400701" cy="1992900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94"/>
          <p:cNvSpPr/>
          <p:nvPr/>
        </p:nvSpPr>
        <p:spPr>
          <a:xfrm>
            <a:off x="3706100" y="831275"/>
            <a:ext cx="1731900" cy="8823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9"/>
          <p:cNvSpPr txBox="1">
            <a:spLocks noGrp="1"/>
          </p:cNvSpPr>
          <p:nvPr>
            <p:ph type="ctrTitle"/>
          </p:nvPr>
        </p:nvSpPr>
        <p:spPr>
          <a:xfrm>
            <a:off x="470750" y="781200"/>
            <a:ext cx="8459100" cy="15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>
                <a:solidFill>
                  <a:schemeClr val="dk1"/>
                </a:solidFill>
              </a:rPr>
              <a:t>Tools for Editing Images in Cultural Heritage Organizations</a:t>
            </a:r>
            <a:endParaRPr/>
          </a:p>
        </p:txBody>
      </p:sp>
      <p:sp>
        <p:nvSpPr>
          <p:cNvPr id="411" name="Google Shape;411;p59"/>
          <p:cNvSpPr txBox="1"/>
          <p:nvPr/>
        </p:nvSpPr>
        <p:spPr>
          <a:xfrm>
            <a:off x="470750" y="2953250"/>
            <a:ext cx="7905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Presented by Lotus Norton-Wisla</a:t>
            </a:r>
            <a:b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Center for Digital Scholarship and Curation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Washington State University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CDSC Spring Webinar Series</a:t>
            </a:r>
            <a:endParaRPr sz="24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95"/>
          <p:cNvSpPr txBox="1">
            <a:spLocks noGrp="1"/>
          </p:cNvSpPr>
          <p:nvPr>
            <p:ph type="title"/>
          </p:nvPr>
        </p:nvSpPr>
        <p:spPr>
          <a:xfrm>
            <a:off x="893700" y="1297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Tool Spotlight</a:t>
            </a:r>
            <a:endParaRPr/>
          </a:p>
        </p:txBody>
      </p:sp>
      <p:sp>
        <p:nvSpPr>
          <p:cNvPr id="681" name="Google Shape;681;p95"/>
          <p:cNvSpPr txBox="1">
            <a:spLocks noGrp="1"/>
          </p:cNvSpPr>
          <p:nvPr>
            <p:ph type="body" idx="1"/>
          </p:nvPr>
        </p:nvSpPr>
        <p:spPr>
          <a:xfrm>
            <a:off x="893700" y="986900"/>
            <a:ext cx="7148400" cy="3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Snipping Tool (Windows)</a:t>
            </a:r>
            <a:br>
              <a:rPr lang="en"/>
            </a:b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Screenshot (Mac) </a:t>
            </a:r>
            <a:r>
              <a:rPr lang="en" b="1">
                <a:solidFill>
                  <a:srgbClr val="0000FF"/>
                </a:solidFill>
              </a:rPr>
              <a:t>Shift+Cmd+5 </a:t>
            </a:r>
            <a:r>
              <a:rPr lang="en">
                <a:solidFill>
                  <a:srgbClr val="0000FF"/>
                </a:solidFill>
              </a:rPr>
              <a:t>(or 4)</a:t>
            </a:r>
            <a:br>
              <a:rPr lang="en"/>
            </a:br>
            <a:r>
              <a:rPr lang="en" sz="1400"/>
              <a:t>Launchpad &gt; Other &gt;Screenshot</a:t>
            </a:r>
            <a:br>
              <a:rPr lang="en" sz="1400"/>
            </a:br>
            <a:br>
              <a:rPr lang="en" sz="1400"/>
            </a:br>
            <a:endParaRPr sz="14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ShareX</a:t>
            </a:r>
            <a:br>
              <a:rPr lang="en"/>
            </a:b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OBS - screen+audio recording, streaming</a:t>
            </a:r>
            <a:endParaRPr/>
          </a:p>
        </p:txBody>
      </p:sp>
      <p:pic>
        <p:nvPicPr>
          <p:cNvPr id="682" name="Google Shape;682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1175" y="3823950"/>
            <a:ext cx="1150275" cy="115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95"/>
          <p:cNvPicPr preferRelativeResize="0"/>
          <p:nvPr/>
        </p:nvPicPr>
        <p:blipFill rotWithShape="1">
          <a:blip r:embed="rId4">
            <a:alphaModFix/>
          </a:blip>
          <a:srcRect l="27663" t="16789" r="31999" b="16240"/>
          <a:stretch/>
        </p:blipFill>
        <p:spPr>
          <a:xfrm>
            <a:off x="5676775" y="666950"/>
            <a:ext cx="1350375" cy="12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0200" y="2829225"/>
            <a:ext cx="1088775" cy="108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96"/>
          <p:cNvSpPr/>
          <p:nvPr/>
        </p:nvSpPr>
        <p:spPr>
          <a:xfrm>
            <a:off x="4030925" y="1338033"/>
            <a:ext cx="1203300" cy="78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0" name="Google Shape;690;p96"/>
          <p:cNvPicPr preferRelativeResize="0"/>
          <p:nvPr/>
        </p:nvPicPr>
        <p:blipFill rotWithShape="1">
          <a:blip r:embed="rId3">
            <a:alphaModFix/>
          </a:blip>
          <a:srcRect b="15297"/>
          <a:stretch/>
        </p:blipFill>
        <p:spPr>
          <a:xfrm>
            <a:off x="3272975" y="430350"/>
            <a:ext cx="2598050" cy="2200625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96"/>
          <p:cNvSpPr txBox="1">
            <a:spLocks noGrp="1"/>
          </p:cNvSpPr>
          <p:nvPr>
            <p:ph type="body" idx="1"/>
          </p:nvPr>
        </p:nvSpPr>
        <p:spPr>
          <a:xfrm>
            <a:off x="0" y="3006550"/>
            <a:ext cx="9144000" cy="141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5600" i="0"/>
              <a:t>Questions and Discussion</a:t>
            </a:r>
            <a:endParaRPr sz="800" i="0"/>
          </a:p>
        </p:txBody>
      </p:sp>
      <p:sp>
        <p:nvSpPr>
          <p:cNvPr id="692" name="Google Shape;692;p96"/>
          <p:cNvSpPr txBox="1"/>
          <p:nvPr/>
        </p:nvSpPr>
        <p:spPr>
          <a:xfrm>
            <a:off x="6006400" y="4739450"/>
            <a:ext cx="313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Speech Bubble by Tatyana from the Noun Project</a:t>
            </a:r>
            <a:endParaRPr sz="900"/>
          </a:p>
        </p:txBody>
      </p:sp>
      <p:sp>
        <p:nvSpPr>
          <p:cNvPr id="693" name="Google Shape;693;p96"/>
          <p:cNvSpPr txBox="1"/>
          <p:nvPr/>
        </p:nvSpPr>
        <p:spPr>
          <a:xfrm>
            <a:off x="3707100" y="388050"/>
            <a:ext cx="1729800" cy="17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300">
                <a:latin typeface="Bodoni"/>
                <a:ea typeface="Bodoni"/>
                <a:cs typeface="Bodoni"/>
                <a:sym typeface="Bodoni"/>
              </a:rPr>
              <a:t>?</a:t>
            </a:r>
            <a:endParaRPr sz="10300"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97"/>
          <p:cNvSpPr txBox="1">
            <a:spLocks noGrp="1"/>
          </p:cNvSpPr>
          <p:nvPr>
            <p:ph type="body" idx="1"/>
          </p:nvPr>
        </p:nvSpPr>
        <p:spPr>
          <a:xfrm>
            <a:off x="0" y="2705513"/>
            <a:ext cx="91440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7200" i="0"/>
              <a:t>Resources</a:t>
            </a:r>
            <a:endParaRPr sz="7200" i="0"/>
          </a:p>
        </p:txBody>
      </p:sp>
      <p:sp>
        <p:nvSpPr>
          <p:cNvPr id="699" name="Google Shape;699;p97"/>
          <p:cNvSpPr/>
          <p:nvPr/>
        </p:nvSpPr>
        <p:spPr>
          <a:xfrm>
            <a:off x="4030925" y="1338057"/>
            <a:ext cx="1203300" cy="88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0" name="Google Shape;700;p97"/>
          <p:cNvPicPr preferRelativeResize="0"/>
          <p:nvPr/>
        </p:nvPicPr>
        <p:blipFill rotWithShape="1">
          <a:blip r:embed="rId3">
            <a:alphaModFix/>
          </a:blip>
          <a:srcRect b="14258"/>
          <a:stretch/>
        </p:blipFill>
        <p:spPr>
          <a:xfrm>
            <a:off x="3371650" y="605688"/>
            <a:ext cx="2400701" cy="205837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97"/>
          <p:cNvSpPr txBox="1"/>
          <p:nvPr/>
        </p:nvSpPr>
        <p:spPr>
          <a:xfrm>
            <a:off x="6038375" y="4796650"/>
            <a:ext cx="31059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Earth by Mattia Lombardini from the Noun Project </a:t>
            </a:r>
            <a:endParaRPr sz="9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98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Help and tutorials</a:t>
            </a:r>
            <a:endParaRPr/>
          </a:p>
        </p:txBody>
      </p:sp>
      <p:sp>
        <p:nvSpPr>
          <p:cNvPr id="707" name="Google Shape;707;p98"/>
          <p:cNvSpPr txBox="1">
            <a:spLocks noGrp="1"/>
          </p:cNvSpPr>
          <p:nvPr>
            <p:ph type="body" idx="1"/>
          </p:nvPr>
        </p:nvSpPr>
        <p:spPr>
          <a:xfrm>
            <a:off x="893700" y="1063101"/>
            <a:ext cx="6462600" cy="38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Search Youtube, search engine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Help menus, manuals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https://www.gimp.org/tutorials/</a:t>
            </a:r>
            <a:r>
              <a:rPr lang="en"/>
              <a:t> 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https://helpx.adobe.com/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Sustainable Heritage Network</a:t>
            </a:r>
            <a:r>
              <a:rPr lang="en"/>
              <a:t> (Photoshop with Jeanine Nault)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Skillshare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Lynda </a:t>
            </a:r>
            <a:r>
              <a:rPr lang="en"/>
              <a:t>(LinkedIn Learning)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99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Searching for assistance</a:t>
            </a:r>
            <a:endParaRPr/>
          </a:p>
        </p:txBody>
      </p:sp>
      <p:sp>
        <p:nvSpPr>
          <p:cNvPr id="713" name="Google Shape;713;p99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Search [software] + [action] 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“Demo,” “tutorial,” “instructions,” “steps”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0"/>
          <p:cNvSpPr txBox="1">
            <a:spLocks noGrp="1"/>
          </p:cNvSpPr>
          <p:nvPr>
            <p:ph type="body" idx="1"/>
          </p:nvPr>
        </p:nvSpPr>
        <p:spPr>
          <a:xfrm>
            <a:off x="4019975" y="206000"/>
            <a:ext cx="4896300" cy="1284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Contact information:</a:t>
            </a:r>
            <a:endParaRPr/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support@sustainableheritagenetwork.org</a:t>
            </a:r>
            <a:r>
              <a:rPr lang="en"/>
              <a:t>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lotus.norton-wisla@wsu.edu</a:t>
            </a:r>
            <a:r>
              <a:rPr lang="en"/>
              <a:t> </a:t>
            </a:r>
            <a:endParaRPr/>
          </a:p>
        </p:txBody>
      </p:sp>
      <p:sp>
        <p:nvSpPr>
          <p:cNvPr id="719" name="Google Shape;719;p100"/>
          <p:cNvSpPr txBox="1">
            <a:spLocks noGrp="1"/>
          </p:cNvSpPr>
          <p:nvPr>
            <p:ph type="title"/>
          </p:nvPr>
        </p:nvSpPr>
        <p:spPr>
          <a:xfrm>
            <a:off x="893700" y="419438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Thank you!</a:t>
            </a:r>
            <a:endParaRPr b="1"/>
          </a:p>
        </p:txBody>
      </p:sp>
      <p:sp>
        <p:nvSpPr>
          <p:cNvPr id="720" name="Google Shape;720;p100"/>
          <p:cNvSpPr txBox="1">
            <a:spLocks noGrp="1"/>
          </p:cNvSpPr>
          <p:nvPr>
            <p:ph type="body" idx="2"/>
          </p:nvPr>
        </p:nvSpPr>
        <p:spPr>
          <a:xfrm>
            <a:off x="893700" y="1759625"/>
            <a:ext cx="6558600" cy="32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➔"/>
            </a:pPr>
            <a:r>
              <a:rPr lang="en" sz="2400"/>
              <a:t>Recording available within one week 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/>
              <a:t>Check out our other upcoming webinars!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https://cdsc.libraries.wsu.edu/events-and-news/join-us/</a:t>
            </a:r>
            <a:r>
              <a:rPr lang="en" sz="2400"/>
              <a:t>  </a:t>
            </a:r>
            <a:r>
              <a:rPr lang="en" sz="2400" u="sng">
                <a:solidFill>
                  <a:schemeClr val="hlink"/>
                </a:solidFill>
                <a:hlinkClick r:id="rId6"/>
              </a:rPr>
              <a:t>cdsc.info@wsu.edu</a:t>
            </a:r>
            <a:r>
              <a:rPr lang="en" sz="2400"/>
              <a:t> for additional webinar questions</a:t>
            </a:r>
            <a:endParaRPr sz="2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1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726" name="Google Shape;726;p101"/>
          <p:cNvSpPr txBox="1">
            <a:spLocks noGrp="1"/>
          </p:cNvSpPr>
          <p:nvPr>
            <p:ph type="body" idx="1"/>
          </p:nvPr>
        </p:nvSpPr>
        <p:spPr>
          <a:xfrm>
            <a:off x="893700" y="1181775"/>
            <a:ext cx="6462600" cy="3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i="1"/>
              <a:t>This template is free to use under </a:t>
            </a:r>
            <a:r>
              <a:rPr lang="en" sz="1600" i="1" u="sng">
                <a:solidFill>
                  <a:schemeClr val="hlink"/>
                </a:solidFill>
                <a:hlinkClick r:id="rId3"/>
              </a:rPr>
              <a:t>Creative Commons Attribution license</a:t>
            </a:r>
            <a:r>
              <a:rPr lang="en" sz="1600" i="1"/>
              <a:t>.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Presentation template by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SlidesCarnival</a:t>
            </a:r>
            <a:r>
              <a:rPr lang="en" sz="1600"/>
              <a:t>.</a:t>
            </a:r>
            <a:endParaRPr sz="1600"/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These slides contain changes to color scheme and content. </a:t>
            </a:r>
            <a:endParaRPr sz="16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</a:pP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0"/>
          <p:cNvSpPr txBox="1">
            <a:spLocks noGrp="1"/>
          </p:cNvSpPr>
          <p:nvPr>
            <p:ph type="body" idx="1"/>
          </p:nvPr>
        </p:nvSpPr>
        <p:spPr>
          <a:xfrm>
            <a:off x="4735825" y="419450"/>
            <a:ext cx="3931200" cy="18252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FF0000"/>
                </a:solidFill>
              </a:rPr>
              <a:t>Need tech support?</a:t>
            </a:r>
            <a:endParaRPr sz="2100" b="1">
              <a:solidFill>
                <a:srgbClr val="FF0000"/>
              </a:solidFill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the chat box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Send private chat to “Tech Support” a.k.a. Jess @ the CDSC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cdsc.info@wsu.edu</a:t>
            </a:r>
            <a:r>
              <a:rPr lang="en"/>
              <a:t> </a:t>
            </a:r>
            <a:endParaRPr/>
          </a:p>
        </p:txBody>
      </p:sp>
      <p:sp>
        <p:nvSpPr>
          <p:cNvPr id="417" name="Google Shape;417;p60"/>
          <p:cNvSpPr txBox="1">
            <a:spLocks noGrp="1"/>
          </p:cNvSpPr>
          <p:nvPr>
            <p:ph type="title"/>
          </p:nvPr>
        </p:nvSpPr>
        <p:spPr>
          <a:xfrm>
            <a:off x="893700" y="673550"/>
            <a:ext cx="3518100" cy="13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Webinar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Housekeeping</a:t>
            </a:r>
            <a:endParaRPr b="1"/>
          </a:p>
        </p:txBody>
      </p:sp>
      <p:sp>
        <p:nvSpPr>
          <p:cNvPr id="418" name="Google Shape;418;p60"/>
          <p:cNvSpPr txBox="1">
            <a:spLocks noGrp="1"/>
          </p:cNvSpPr>
          <p:nvPr>
            <p:ph type="body" idx="2"/>
          </p:nvPr>
        </p:nvSpPr>
        <p:spPr>
          <a:xfrm>
            <a:off x="893700" y="2336950"/>
            <a:ext cx="7773300" cy="26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➔"/>
            </a:pPr>
            <a:r>
              <a:rPr lang="en" sz="2400" b="1">
                <a:solidFill>
                  <a:srgbClr val="0000FF"/>
                </a:solidFill>
              </a:rPr>
              <a:t>Mute </a:t>
            </a:r>
            <a:r>
              <a:rPr lang="en" sz="2400"/>
              <a:t>unless asking a question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/>
              <a:t>I am </a:t>
            </a:r>
            <a:r>
              <a:rPr lang="en" sz="2400" b="1">
                <a:solidFill>
                  <a:srgbClr val="FF0000"/>
                </a:solidFill>
              </a:rPr>
              <a:t>recording</a:t>
            </a:r>
            <a:r>
              <a:rPr lang="en" sz="2400">
                <a:solidFill>
                  <a:srgbClr val="FF0000"/>
                </a:solidFill>
              </a:rPr>
              <a:t> </a:t>
            </a:r>
            <a:r>
              <a:rPr lang="en" sz="2400"/>
              <a:t>this webinar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/>
              <a:t>Use the </a:t>
            </a:r>
            <a:r>
              <a:rPr lang="en" sz="2400" b="1">
                <a:solidFill>
                  <a:srgbClr val="38761D"/>
                </a:solidFill>
              </a:rPr>
              <a:t>chat box</a:t>
            </a:r>
            <a:r>
              <a:rPr lang="en" sz="2400">
                <a:solidFill>
                  <a:srgbClr val="38761D"/>
                </a:solidFill>
              </a:rPr>
              <a:t> </a:t>
            </a:r>
            <a:r>
              <a:rPr lang="en" sz="2400"/>
              <a:t>for questions and comments</a:t>
            </a:r>
            <a:endParaRPr sz="2400"/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➔"/>
            </a:pPr>
            <a:r>
              <a:rPr lang="en" sz="2400" b="1">
                <a:solidFill>
                  <a:srgbClr val="9900FF"/>
                </a:solidFill>
              </a:rPr>
              <a:t>Slides and handout</a:t>
            </a:r>
            <a:r>
              <a:rPr lang="en" sz="2400"/>
              <a:t> have been shared in the chat box</a:t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1"/>
          <p:cNvSpPr txBox="1">
            <a:spLocks noGrp="1"/>
          </p:cNvSpPr>
          <p:nvPr>
            <p:ph type="title"/>
          </p:nvPr>
        </p:nvSpPr>
        <p:spPr>
          <a:xfrm>
            <a:off x="893700" y="206000"/>
            <a:ext cx="82137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Today’s Goals</a:t>
            </a:r>
            <a:endParaRPr/>
          </a:p>
        </p:txBody>
      </p:sp>
      <p:sp>
        <p:nvSpPr>
          <p:cNvPr id="424" name="Google Shape;424;p61"/>
          <p:cNvSpPr txBox="1">
            <a:spLocks noGrp="1"/>
          </p:cNvSpPr>
          <p:nvPr>
            <p:ph type="body" idx="1"/>
          </p:nvPr>
        </p:nvSpPr>
        <p:spPr>
          <a:xfrm>
            <a:off x="535600" y="1309775"/>
            <a:ext cx="6654900" cy="364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spcBef>
                <a:spcPts val="600"/>
              </a:spcBef>
              <a:spcAft>
                <a:spcPts val="0"/>
              </a:spcAft>
              <a:buSzPts val="2800"/>
              <a:buChar char="➔"/>
            </a:pPr>
            <a:r>
              <a:rPr lang="en" sz="2800"/>
              <a:t>Understand basic concepts and terms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n" sz="2800"/>
              <a:t>Learn about some tools available 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n" sz="2800"/>
              <a:t>Start to assess your software and training needs 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n" sz="2800"/>
              <a:t>Learn about resources for further education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SzPts val="2800"/>
              <a:buChar char="➔"/>
            </a:pPr>
            <a:r>
              <a:rPr lang="en" sz="2800"/>
              <a:t>*Share with others*</a:t>
            </a:r>
            <a:endParaRPr sz="2800"/>
          </a:p>
        </p:txBody>
      </p:sp>
      <p:sp>
        <p:nvSpPr>
          <p:cNvPr id="425" name="Google Shape;425;p61"/>
          <p:cNvSpPr txBox="1"/>
          <p:nvPr/>
        </p:nvSpPr>
        <p:spPr>
          <a:xfrm>
            <a:off x="6322650" y="4739450"/>
            <a:ext cx="289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Stairs by miza bin from the Noun Project</a:t>
            </a:r>
            <a:endParaRPr sz="900"/>
          </a:p>
        </p:txBody>
      </p:sp>
      <p:pic>
        <p:nvPicPr>
          <p:cNvPr id="426" name="Google Shape;426;p61"/>
          <p:cNvPicPr preferRelativeResize="0"/>
          <p:nvPr/>
        </p:nvPicPr>
        <p:blipFill rotWithShape="1">
          <a:blip r:embed="rId3">
            <a:alphaModFix/>
          </a:blip>
          <a:srcRect b="17736"/>
          <a:stretch/>
        </p:blipFill>
        <p:spPr>
          <a:xfrm>
            <a:off x="6255500" y="1671350"/>
            <a:ext cx="2736101" cy="22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>
            <a:spLocks noGrp="1"/>
          </p:cNvSpPr>
          <p:nvPr>
            <p:ph type="title"/>
          </p:nvPr>
        </p:nvSpPr>
        <p:spPr>
          <a:xfrm>
            <a:off x="893700" y="-22612"/>
            <a:ext cx="64626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edit images?</a:t>
            </a:r>
            <a:endParaRPr/>
          </a:p>
        </p:txBody>
      </p:sp>
      <p:sp>
        <p:nvSpPr>
          <p:cNvPr id="432" name="Google Shape;432;p62"/>
          <p:cNvSpPr txBox="1">
            <a:spLocks noGrp="1"/>
          </p:cNvSpPr>
          <p:nvPr>
            <p:ph type="body" idx="1"/>
          </p:nvPr>
        </p:nvSpPr>
        <p:spPr>
          <a:xfrm>
            <a:off x="893700" y="834500"/>
            <a:ext cx="6462600" cy="409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spcBef>
                <a:spcPts val="60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Basic image processing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Slight corrections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Access copies to share</a:t>
            </a:r>
            <a:endParaRPr sz="2500"/>
          </a:p>
          <a:p>
            <a:pPr marL="457200" lvl="0" indent="-387350" algn="l" rtl="0">
              <a:spcBef>
                <a:spcPts val="0"/>
              </a:spcBef>
              <a:spcAft>
                <a:spcPts val="0"/>
              </a:spcAft>
              <a:buSzPts val="2500"/>
              <a:buChar char="●"/>
            </a:pPr>
            <a:r>
              <a:rPr lang="en" sz="2500"/>
              <a:t>Engagement</a:t>
            </a:r>
            <a:endParaRPr sz="2500"/>
          </a:p>
        </p:txBody>
      </p:sp>
      <p:pic>
        <p:nvPicPr>
          <p:cNvPr id="433" name="Google Shape;433;p62"/>
          <p:cNvPicPr preferRelativeResize="0"/>
          <p:nvPr/>
        </p:nvPicPr>
        <p:blipFill rotWithShape="1">
          <a:blip r:embed="rId3">
            <a:alphaModFix/>
          </a:blip>
          <a:srcRect r="42696" b="1497"/>
          <a:stretch/>
        </p:blipFill>
        <p:spPr>
          <a:xfrm>
            <a:off x="5294025" y="576800"/>
            <a:ext cx="3849976" cy="405322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62"/>
          <p:cNvSpPr txBox="1"/>
          <p:nvPr/>
        </p:nvSpPr>
        <p:spPr>
          <a:xfrm>
            <a:off x="1244575" y="4691650"/>
            <a:ext cx="789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https://www.deseret.com/</a:t>
            </a:r>
            <a:r>
              <a:rPr lang="en"/>
              <a:t>, Utah State Historical Society;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https://content.libraries.wsu.edu/</a:t>
            </a:r>
            <a:r>
              <a:rPr lang="en"/>
              <a:t> </a:t>
            </a:r>
            <a:endParaRPr/>
          </a:p>
        </p:txBody>
      </p:sp>
      <p:pic>
        <p:nvPicPr>
          <p:cNvPr id="435" name="Google Shape;435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775" y="2673625"/>
            <a:ext cx="4385976" cy="206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3"/>
          <p:cNvSpPr txBox="1">
            <a:spLocks noGrp="1"/>
          </p:cNvSpPr>
          <p:nvPr>
            <p:ph type="title"/>
          </p:nvPr>
        </p:nvSpPr>
        <p:spPr>
          <a:xfrm>
            <a:off x="893700" y="206000"/>
            <a:ext cx="7948200" cy="85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Hardware</a:t>
            </a:r>
            <a:endParaRPr/>
          </a:p>
        </p:txBody>
      </p:sp>
      <p:sp>
        <p:nvSpPr>
          <p:cNvPr id="441" name="Google Shape;441;p63"/>
          <p:cNvSpPr txBox="1">
            <a:spLocks noGrp="1"/>
          </p:cNvSpPr>
          <p:nvPr>
            <p:ph type="body" idx="1"/>
          </p:nvPr>
        </p:nvSpPr>
        <p:spPr>
          <a:xfrm>
            <a:off x="893700" y="1063100"/>
            <a:ext cx="6462600" cy="36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Monitor and graphics card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Accuracy of colors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Color profile (ICC or ICM file)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b="1"/>
              <a:t>Adobe RGB</a:t>
            </a:r>
            <a:endParaRPr b="1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Capture device*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Digitization specifications</a:t>
            </a:r>
            <a:endParaRPr/>
          </a:p>
        </p:txBody>
      </p:sp>
      <p:sp>
        <p:nvSpPr>
          <p:cNvPr id="442" name="Google Shape;442;p63"/>
          <p:cNvSpPr txBox="1"/>
          <p:nvPr/>
        </p:nvSpPr>
        <p:spPr>
          <a:xfrm>
            <a:off x="6322650" y="4739450"/>
            <a:ext cx="2897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Image: Monitor by Javi Ayala from the Noun Project</a:t>
            </a:r>
            <a:endParaRPr sz="900"/>
          </a:p>
        </p:txBody>
      </p:sp>
      <p:pic>
        <p:nvPicPr>
          <p:cNvPr id="443" name="Google Shape;443;p63"/>
          <p:cNvPicPr preferRelativeResize="0"/>
          <p:nvPr/>
        </p:nvPicPr>
        <p:blipFill rotWithShape="1">
          <a:blip r:embed="rId3">
            <a:alphaModFix/>
          </a:blip>
          <a:srcRect b="15704"/>
          <a:stretch/>
        </p:blipFill>
        <p:spPr>
          <a:xfrm>
            <a:off x="6148775" y="869225"/>
            <a:ext cx="2693126" cy="22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4"/>
          <p:cNvSpPr txBox="1">
            <a:spLocks noGrp="1"/>
          </p:cNvSpPr>
          <p:nvPr>
            <p:ph type="title"/>
          </p:nvPr>
        </p:nvSpPr>
        <p:spPr>
          <a:xfrm>
            <a:off x="893700" y="205988"/>
            <a:ext cx="6462600" cy="8572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Versions of Files</a:t>
            </a:r>
            <a:endParaRPr/>
          </a:p>
        </p:txBody>
      </p:sp>
      <p:sp>
        <p:nvSpPr>
          <p:cNvPr id="449" name="Google Shape;449;p64"/>
          <p:cNvSpPr txBox="1">
            <a:spLocks noGrp="1"/>
          </p:cNvSpPr>
          <p:nvPr>
            <p:ph type="body" idx="1"/>
          </p:nvPr>
        </p:nvSpPr>
        <p:spPr>
          <a:xfrm>
            <a:off x="893700" y="1373588"/>
            <a:ext cx="6462600" cy="35523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algn="l" rtl="0">
              <a:spcBef>
                <a:spcPts val="60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Preservation copies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Access copies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Created from preservation files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Smaller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/>
              <a:t>Lower quality</a:t>
            </a:r>
            <a:endParaRPr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"/>
              <a:t>Other derivatives</a:t>
            </a:r>
            <a:endParaRPr/>
          </a:p>
          <a:p>
            <a:pPr marL="45720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haki">
  <a:themeElements>
    <a:clrScheme name="Custom 349">
      <a:dk1>
        <a:srgbClr val="262626"/>
      </a:dk1>
      <a:lt1>
        <a:srgbClr val="E6D6BD"/>
      </a:lt1>
      <a:dk2>
        <a:srgbClr val="535353"/>
      </a:dk2>
      <a:lt2>
        <a:srgbClr val="B4AD9E"/>
      </a:lt2>
      <a:accent1>
        <a:srgbClr val="ADB48E"/>
      </a:accent1>
      <a:accent2>
        <a:srgbClr val="867961"/>
      </a:accent2>
      <a:accent3>
        <a:srgbClr val="CBB680"/>
      </a:accent3>
      <a:accent4>
        <a:srgbClr val="78A3C0"/>
      </a:accent4>
      <a:accent5>
        <a:srgbClr val="C0AE91"/>
      </a:accent5>
      <a:accent6>
        <a:srgbClr val="668874"/>
      </a:accent6>
      <a:hlink>
        <a:srgbClr val="4B94B3"/>
      </a:hlink>
      <a:folHlink>
        <a:srgbClr val="41414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nton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A37539A2BFB9A4DAB1CE987F8ABB8AC" ma:contentTypeVersion="12" ma:contentTypeDescription="Create a new document." ma:contentTypeScope="" ma:versionID="06612589d8e136733d2714da92749c23">
  <xsd:schema xmlns:xsd="http://www.w3.org/2001/XMLSchema" xmlns:xs="http://www.w3.org/2001/XMLSchema" xmlns:p="http://schemas.microsoft.com/office/2006/metadata/properties" xmlns:ns2="f045a0a2-8b0f-4b75-9a8a-35a681761d9f" xmlns:ns3="bc12e8fd-013a-434c-80cc-a493abd5954f" targetNamespace="http://schemas.microsoft.com/office/2006/metadata/properties" ma:root="true" ma:fieldsID="8b66dcb81cc7aff5b97ab31251dc1371" ns2:_="" ns3:_="">
    <xsd:import namespace="f045a0a2-8b0f-4b75-9a8a-35a681761d9f"/>
    <xsd:import namespace="bc12e8fd-013a-434c-80cc-a493abd595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45a0a2-8b0f-4b75-9a8a-35a681761d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2e8fd-013a-434c-80cc-a493abd5954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7969CA6-7DE4-454B-8CA9-F0ED47404C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DD4709-8F5D-4330-AD50-96106D06091E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757640B-2672-488D-88DB-AE124D8B51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45a0a2-8b0f-4b75-9a8a-35a681761d9f"/>
    <ds:schemaRef ds:uri="bc12e8fd-013a-434c-80cc-a493abd595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806</Words>
  <Application>Microsoft Macintosh PowerPoint</Application>
  <PresentationFormat>On-screen Show (16:9)</PresentationFormat>
  <Paragraphs>190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57" baseType="lpstr">
      <vt:lpstr>Raleway</vt:lpstr>
      <vt:lpstr>Calibri</vt:lpstr>
      <vt:lpstr>Arial</vt:lpstr>
      <vt:lpstr>Lato</vt:lpstr>
      <vt:lpstr>Trebuchet MS</vt:lpstr>
      <vt:lpstr>Bodoni</vt:lpstr>
      <vt:lpstr>Simple Light</vt:lpstr>
      <vt:lpstr>Antonio template</vt:lpstr>
      <vt:lpstr>Antonio template</vt:lpstr>
      <vt:lpstr>Khaki</vt:lpstr>
      <vt:lpstr>Antonio template</vt:lpstr>
      <vt:lpstr>PowerPoint Presentation</vt:lpstr>
      <vt:lpstr>PowerPoint Presentation</vt:lpstr>
      <vt:lpstr>PowerPoint Presentation</vt:lpstr>
      <vt:lpstr>Tools for Editing Images in Cultural Heritage Organizations</vt:lpstr>
      <vt:lpstr>Webinar Housekeeping</vt:lpstr>
      <vt:lpstr>Today’s Goals</vt:lpstr>
      <vt:lpstr>Why edit images?</vt:lpstr>
      <vt:lpstr>Hardware</vt:lpstr>
      <vt:lpstr>Versions of Files</vt:lpstr>
      <vt:lpstr>Standards and  recs</vt:lpstr>
      <vt:lpstr>Managing File Formats</vt:lpstr>
      <vt:lpstr>PowerPoint Presentation</vt:lpstr>
      <vt:lpstr>Key terms for light image editing</vt:lpstr>
      <vt:lpstr>300 ppi 714kb</vt:lpstr>
      <vt:lpstr>Tool Spotlight</vt:lpstr>
      <vt:lpstr>PowerPoint Presentation</vt:lpstr>
      <vt:lpstr>File Management Considerations</vt:lpstr>
      <vt:lpstr>PowerPoint Presentation</vt:lpstr>
      <vt:lpstr>Key terms for advanced image editing</vt:lpstr>
      <vt:lpstr>Bit depth example</vt:lpstr>
      <vt:lpstr>PowerPoint Presentation</vt:lpstr>
      <vt:lpstr>Tool Spotlight</vt:lpstr>
      <vt:lpstr>PowerPoint Presentation</vt:lpstr>
      <vt:lpstr>PowerPoint Presentation</vt:lpstr>
      <vt:lpstr>Tool Spotlight</vt:lpstr>
      <vt:lpstr>PowerPoint Presentation</vt:lpstr>
      <vt:lpstr>PowerPoint Presentation</vt:lpstr>
      <vt:lpstr>Tool Spotlight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 Spotlight</vt:lpstr>
      <vt:lpstr>PowerPoint Presentation</vt:lpstr>
      <vt:lpstr>PowerPoint Presentation</vt:lpstr>
      <vt:lpstr>Help and tutorials</vt:lpstr>
      <vt:lpstr>Searching for assistance</vt:lpstr>
      <vt:lpstr>Thank you!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Tucker, Anastasia</cp:lastModifiedBy>
  <cp:revision>3</cp:revision>
  <dcterms:modified xsi:type="dcterms:W3CDTF">2021-04-22T18:15:48Z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0x010100FA37539A2BFB9A4DAB1CE987F8ABB8AC</vt:lpwstr>
  </property>
</Properties>
</file>