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28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1" y="4415789"/>
            <a:ext cx="5608319" cy="4183379"/>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8147073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NASA_history_archives.jp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maxpixel.freegreatpicture.com/Office-Supply-Holder-Tag-Pin-Paper-clip-Equipment-308487" TargetMode="External"/><Relationship Id="rId7" Type="http://schemas.openxmlformats.org/officeDocument/2006/relationships/hyperlink" Target="http://maxpixel.freegreatpicture.com/Remover-Staple-Flat-2202216"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creativecommons.org/publicdomain/zero/1.0/" TargetMode="External"/><Relationship Id="rId5" Type="http://schemas.openxmlformats.org/officeDocument/2006/relationships/hyperlink" Target="http://www.publicdomainpictures.net/view-image.php?image=180064&amp;picture=rubber-bands" TargetMode="External"/><Relationship Id="rId4" Type="http://schemas.openxmlformats.org/officeDocument/2006/relationships/hyperlink" Target="https://creativecommons.org/publicdomain/zero/1.0/deed.en"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en.wikipedia.org/wiki/Michigan_State_University_Libraries#/media/File:Michigan_State_Map_Library.jpg" TargetMode="External"/><Relationship Id="rId7" Type="http://schemas.openxmlformats.org/officeDocument/2006/relationships/hyperlink" Target="https://www.flickr.com/photos/sarvodaya/2767180/in/photostream/"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5" Type="http://schemas.openxmlformats.org/officeDocument/2006/relationships/hyperlink" Target="https://en.wikipedia.org/wiki/Creative_Commons" TargetMode="External"/><Relationship Id="rId4" Type="http://schemas.openxmlformats.org/officeDocument/2006/relationships/hyperlink" Target="https://en.wikipedia.org/w/index.php?curid=13848574"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ommons.wikimedia.org/wiki/File:Black_metal_bookend.jpg#filelinks" TargetMode="External"/><Relationship Id="rId3" Type="http://schemas.openxmlformats.org/officeDocument/2006/relationships/hyperlink" Target="https://pixabay.com/en/old-books-old-rare-books-library-164262/" TargetMode="External"/><Relationship Id="rId7" Type="http://schemas.openxmlformats.org/officeDocument/2006/relationships/hyperlink" Target="https://creativecommons.org/licenses/by-sa/2.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geograph.org.uk/profile/43729" TargetMode="External"/><Relationship Id="rId5" Type="http://schemas.openxmlformats.org/officeDocument/2006/relationships/hyperlink" Target="http://www.geograph.org.uk/photo/4052590" TargetMode="External"/><Relationship Id="rId4" Type="http://schemas.openxmlformats.org/officeDocument/2006/relationships/hyperlink" Target="https://pixabay.com/en/service/terms/#usag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crackdog/4083751079"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sap.library.illinois.edu/collection-id-guide/videotape#video2inOR"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creativecommons.org/licenses/by-sa/2.0"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hyperlink" Target="https://commons.wikimedia.org/wiki/File:EYE_Film_Institute_Netherlands_-_Nitrate_film_decay_-_2.jpg" TargetMode="External"/><Relationship Id="rId7" Type="http://schemas.openxmlformats.org/officeDocument/2006/relationships/hyperlink" Target="https://commons.wikimedia.org/wiki/File:Magnetic-tape-acetate-vs-polyester-backing.jpg"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commons.wikimedia.org/wiki/File:Broken_Cassette_Tape.jpg" TargetMode="Externa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 Id="rId9" Type="http://schemas.openxmlformats.org/officeDocument/2006/relationships/hyperlink" Target="https://commons.wikimedia.org/wiki/File:Primera_foto_del_cabildo.jp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dcc.org/free-resources/preservation-leaflets/2.-the-environment/2.2-monitoring-temperature-and-relative-humidit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creativecommons.org/licenses/by-nc-nd/4.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commons.wikimedia.org/wiki/File:A_gloved_pair_of_hands_at_The_National_Archives.jpg" TargetMode="External"/><Relationship Id="rId3" Type="http://schemas.openxmlformats.org/officeDocument/2006/relationships/hyperlink" Target="https://commons.wikimedia.org/wiki/File:Paulson_Reading_room_at_the_Special_Collections_&amp;_University_Archives,_University_of_Oregon.jpg" TargetMode="External"/><Relationship Id="rId7" Type="http://schemas.openxmlformats.org/officeDocument/2006/relationships/hyperlink" Target="https://creativecommons.org/licenses/by-sa/4.0/deed.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en:Creative_Commons" TargetMode="External"/><Relationship Id="rId5" Type="http://schemas.openxmlformats.org/officeDocument/2006/relationships/hyperlink" Target="https://en.wikipedia.org/wiki/" TargetMode="External"/><Relationship Id="rId4" Type="http://schemas.openxmlformats.org/officeDocument/2006/relationships/hyperlink" Target="https://en.wikipedia.org/wiki/User:80atUO" TargetMode="External"/><Relationship Id="rId9" Type="http://schemas.openxmlformats.org/officeDocument/2006/relationships/hyperlink" Target="https://creativecommons.org/licenses/by/3.0/deed.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 name="Shape 42"/>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75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-Fitting housing to material - boxes or folders should not be too full, OR not full enough, use spacers if needed</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-No labels, post its, stickers, any adhesives. Some places use book plates with water soluble adhesives. Stick to pencils.  </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-Making housing the right size is really important, gravity can destroy things! </a:t>
            </a:r>
          </a:p>
        </p:txBody>
      </p:sp>
    </p:spTree>
    <p:extLst>
      <p:ext uri="{BB962C8B-B14F-4D97-AF65-F5344CB8AC3E}">
        <p14:creationId xmlns:p14="http://schemas.microsoft.com/office/powerpoint/2010/main" val="3152510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Images, left to right.</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shelves of archive boxes in the history office at NASA headquarters, Washington DC., January 25, 2012.</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3"/>
              </a:rPr>
              <a:t>https://commons.wikimedia.org/wiki/File:NASA_history_archives.jpg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RadioFan. License,  </a:t>
            </a:r>
            <a:r>
              <a:rPr lang="en" sz="1100" b="0" i="0" u="sng" strike="noStrike" cap="none">
                <a:solidFill>
                  <a:schemeClr val="hlink"/>
                </a:solidFill>
                <a:latin typeface="Arial"/>
                <a:ea typeface="Arial"/>
                <a:cs typeface="Arial"/>
                <a:sym typeface="Arial"/>
                <a:hlinkClick r:id="rId4"/>
              </a:rPr>
              <a:t>Creative Commons</a:t>
            </a:r>
            <a:r>
              <a:rPr lang="en" sz="1100" b="0" i="0" u="none" strike="noStrike" cap="none">
                <a:solidFill>
                  <a:schemeClr val="dk1"/>
                </a:solidFill>
                <a:latin typeface="Arial"/>
                <a:ea typeface="Arial"/>
                <a:cs typeface="Arial"/>
                <a:sym typeface="Arial"/>
              </a:rPr>
              <a:t> </a:t>
            </a:r>
            <a:r>
              <a:rPr lang="en" sz="1100" b="0" i="0" u="sng" strike="noStrike" cap="none">
                <a:solidFill>
                  <a:schemeClr val="hlink"/>
                </a:solidFill>
                <a:latin typeface="Arial"/>
                <a:ea typeface="Arial"/>
                <a:cs typeface="Arial"/>
                <a:sym typeface="Arial"/>
                <a:hlinkClick r:id="rId5"/>
              </a:rPr>
              <a:t>Attribution-Share Alike 3.0 Unported</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9666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 name="Shape 108"/>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465887" marR="0" lvl="0" indent="-237287" algn="l" rtl="0">
              <a:spcBef>
                <a:spcPts val="0"/>
              </a:spcBef>
              <a:spcAft>
                <a:spcPts val="0"/>
              </a:spcAft>
              <a:buClr>
                <a:schemeClr val="dk1"/>
              </a:buClr>
              <a:buSzPct val="100000"/>
              <a:buFont typeface="Arial"/>
              <a:buChar char="-"/>
            </a:pPr>
            <a:r>
              <a:rPr lang="en" sz="1100" b="0" i="0" u="none" strike="noStrike" cap="none">
                <a:solidFill>
                  <a:schemeClr val="dk1"/>
                </a:solidFill>
                <a:latin typeface="Arial"/>
                <a:ea typeface="Arial"/>
                <a:cs typeface="Arial"/>
                <a:sym typeface="Arial"/>
              </a:rPr>
              <a:t>If you have time...Remove rubber bands, rusty staples, old tape</a:t>
            </a:r>
          </a:p>
          <a:p>
            <a:pPr marL="465886" marR="0" lvl="0" indent="-237286" algn="l" rtl="0">
              <a:spcBef>
                <a:spcPts val="0"/>
              </a:spcBef>
              <a:spcAft>
                <a:spcPts val="0"/>
              </a:spcAft>
              <a:buClr>
                <a:schemeClr val="dk1"/>
              </a:buClr>
              <a:buSzPct val="100000"/>
              <a:buFont typeface="Arial"/>
              <a:buChar char="-"/>
            </a:pPr>
            <a:r>
              <a:rPr lang="en" sz="1100" b="0" i="0" u="none" strike="noStrike" cap="none">
                <a:solidFill>
                  <a:schemeClr val="dk1"/>
                </a:solidFill>
                <a:latin typeface="Arial"/>
                <a:ea typeface="Arial"/>
                <a:cs typeface="Arial"/>
                <a:sym typeface="Arial"/>
              </a:rPr>
              <a:t>Images clockwise, from left to right.</a:t>
            </a:r>
          </a:p>
          <a:p>
            <a:pPr marL="465886" marR="0" lvl="0" indent="-237286" algn="l" rtl="0">
              <a:spcBef>
                <a:spcPts val="0"/>
              </a:spcBef>
              <a:spcAft>
                <a:spcPts val="0"/>
              </a:spcAft>
              <a:buClr>
                <a:schemeClr val="dk1"/>
              </a:buClr>
              <a:buSzPct val="100000"/>
              <a:buFont typeface="Arial"/>
              <a:buChar char="-"/>
            </a:pPr>
            <a:r>
              <a:rPr lang="en" sz="1100" b="0" i="0" u="sng" strike="noStrike" cap="none">
                <a:solidFill>
                  <a:schemeClr val="hlink"/>
                </a:solidFill>
                <a:latin typeface="Arial"/>
                <a:ea typeface="Arial"/>
                <a:cs typeface="Arial"/>
                <a:sym typeface="Arial"/>
                <a:hlinkClick r:id="rId3"/>
              </a:rPr>
              <a:t>http://maxpixel.freegreatpicture.com/Office-Supply-Holder-Tag-Pin-Paper-clip-Equipment-308487</a:t>
            </a:r>
            <a:r>
              <a:rPr lang="en" sz="1100" b="0" i="0" u="none" strike="noStrike" cap="none">
                <a:solidFill>
                  <a:schemeClr val="dk1"/>
                </a:solidFill>
                <a:latin typeface="Arial"/>
                <a:ea typeface="Arial"/>
                <a:cs typeface="Arial"/>
                <a:sym typeface="Arial"/>
              </a:rPr>
              <a:t> </a:t>
            </a:r>
          </a:p>
          <a:p>
            <a:pPr marR="0" lvl="1" algn="l" rtl="0">
              <a:spcBef>
                <a:spcPts val="0"/>
              </a:spcBef>
              <a:spcAft>
                <a:spcPts val="0"/>
              </a:spcAft>
              <a:buClr>
                <a:schemeClr val="dk1"/>
              </a:buClr>
              <a:buSzPct val="100000"/>
              <a:buFont typeface="Arial"/>
            </a:pPr>
            <a:r>
              <a:rPr lang="en" sz="1100" b="0" i="0" u="none" strike="noStrike" cap="none">
                <a:solidFill>
                  <a:schemeClr val="dk1"/>
                </a:solidFill>
                <a:latin typeface="Arial"/>
                <a:ea typeface="Arial"/>
                <a:cs typeface="Arial"/>
                <a:sym typeface="Arial"/>
              </a:rPr>
              <a:t>Attributed to Max Pixel. License, </a:t>
            </a:r>
            <a:r>
              <a:rPr lang="en" sz="1100" b="0" i="0" u="sng" strike="noStrike" cap="none">
                <a:solidFill>
                  <a:schemeClr val="hlink"/>
                </a:solidFill>
                <a:latin typeface="Arial"/>
                <a:ea typeface="Arial"/>
                <a:cs typeface="Arial"/>
                <a:sym typeface="Arial"/>
                <a:hlinkClick r:id="rId4"/>
              </a:rPr>
              <a:t>Creative Commons Zero - CC0</a:t>
            </a:r>
            <a:r>
              <a:rPr lang="en" sz="1100" b="0" i="0" u="none" strike="noStrike" cap="none">
                <a:solidFill>
                  <a:schemeClr val="dk1"/>
                </a:solidFill>
                <a:latin typeface="Arial"/>
                <a:ea typeface="Arial"/>
                <a:cs typeface="Arial"/>
                <a:sym typeface="Arial"/>
              </a:rPr>
              <a:t>. </a:t>
            </a:r>
          </a:p>
          <a:p>
            <a:pPr marL="465886" lvl="0" indent="-237286" rtl="0">
              <a:spcBef>
                <a:spcPts val="0"/>
              </a:spcBef>
              <a:buClr>
                <a:schemeClr val="dk1"/>
              </a:buClr>
              <a:buSzPct val="100000"/>
              <a:buFont typeface="Arial"/>
              <a:buChar char="-"/>
            </a:pPr>
            <a:r>
              <a:rPr lang="en" u="sng">
                <a:solidFill>
                  <a:schemeClr val="hlink"/>
                </a:solidFill>
                <a:hlinkClick r:id="rId5"/>
              </a:rPr>
              <a:t>http://www.publicdomainpictures.net/view-image.php?image=180064&amp;picture=rubber-bands</a:t>
            </a:r>
          </a:p>
          <a:p>
            <a:pPr lvl="1" rtl="0">
              <a:spcBef>
                <a:spcPts val="0"/>
              </a:spcBef>
            </a:pPr>
            <a:r>
              <a:rPr lang="en"/>
              <a:t>Image attributed to PublicDomainPIctures.Net. License, </a:t>
            </a:r>
            <a:r>
              <a:rPr lang="en" u="sng">
                <a:solidFill>
                  <a:schemeClr val="hlink"/>
                </a:solidFill>
                <a:hlinkClick r:id="rId6"/>
              </a:rPr>
              <a:t>http://creativecommons.org/publicdomain/zero/1.0/</a:t>
            </a:r>
            <a:r>
              <a:rPr lang="en"/>
              <a:t> </a:t>
            </a:r>
          </a:p>
          <a:p>
            <a:pPr marL="465887" marR="0" lvl="0" indent="-237287" algn="l" rtl="0">
              <a:spcBef>
                <a:spcPts val="0"/>
              </a:spcBef>
              <a:spcAft>
                <a:spcPts val="0"/>
              </a:spcAft>
              <a:buClr>
                <a:schemeClr val="dk1"/>
              </a:buClr>
              <a:buSzPct val="100000"/>
              <a:buFont typeface="Arial"/>
              <a:buChar char="-"/>
            </a:pPr>
            <a:r>
              <a:rPr lang="en" sz="1100" b="0" i="0" u="sng" strike="noStrike" cap="none">
                <a:solidFill>
                  <a:schemeClr val="hlink"/>
                </a:solidFill>
                <a:latin typeface="Arial"/>
                <a:ea typeface="Arial"/>
                <a:cs typeface="Arial"/>
                <a:sym typeface="Arial"/>
                <a:hlinkClick r:id="rId7"/>
              </a:rPr>
              <a:t>http://maxpixel.freegreatpicture.com/Remover-Staple-Flat-2202216</a:t>
            </a:r>
          </a:p>
          <a:p>
            <a:pPr marR="0" lvl="1" algn="l" rtl="0">
              <a:spcBef>
                <a:spcPts val="0"/>
              </a:spcBef>
              <a:spcAft>
                <a:spcPts val="0"/>
              </a:spcAft>
              <a:buClr>
                <a:schemeClr val="dk1"/>
              </a:buClr>
              <a:buSzPct val="100000"/>
              <a:buFont typeface="Arial"/>
            </a:pPr>
            <a:r>
              <a:rPr lang="en" sz="1100" b="0" i="0" u="none" strike="noStrike" cap="none">
                <a:solidFill>
                  <a:schemeClr val="dk1"/>
                </a:solidFill>
                <a:latin typeface="Arial"/>
                <a:ea typeface="Arial"/>
                <a:cs typeface="Arial"/>
                <a:sym typeface="Arial"/>
              </a:rPr>
              <a:t>Attributed to Max Pixel. License, </a:t>
            </a:r>
            <a:r>
              <a:rPr lang="en" sz="1100" b="0" i="0" u="sng" strike="noStrike" cap="none">
                <a:solidFill>
                  <a:schemeClr val="hlink"/>
                </a:solidFill>
                <a:latin typeface="Arial"/>
                <a:ea typeface="Arial"/>
                <a:cs typeface="Arial"/>
                <a:sym typeface="Arial"/>
                <a:hlinkClick r:id="rId4"/>
              </a:rPr>
              <a:t>Creative Commons Zero - CC0</a:t>
            </a:r>
            <a:r>
              <a:rPr lang="en" sz="1100" b="0" i="0" u="none" strike="noStrike" cap="none">
                <a:solidFill>
                  <a:schemeClr val="dk1"/>
                </a:solidFill>
                <a:latin typeface="Arial"/>
                <a:ea typeface="Arial"/>
                <a:cs typeface="Arial"/>
                <a:sym typeface="Arial"/>
              </a:rPr>
              <a:t>. </a:t>
            </a:r>
          </a:p>
          <a:p>
            <a:pPr marL="465887" marR="0" lvl="0" indent="-237287" algn="l" rtl="0">
              <a:spcBef>
                <a:spcPts val="0"/>
              </a:spcBef>
              <a:spcAft>
                <a:spcPts val="0"/>
              </a:spcAft>
              <a:buClr>
                <a:schemeClr val="dk1"/>
              </a:buClr>
              <a:buSzPct val="100000"/>
              <a:buFont typeface="Arial"/>
              <a:buNone/>
            </a:pPr>
            <a:endParaRPr sz="1100" b="0" i="0" u="none" strike="noStrike" cap="none">
              <a:solidFill>
                <a:schemeClr val="dk1"/>
              </a:solidFill>
              <a:latin typeface="Arial"/>
              <a:ea typeface="Arial"/>
              <a:cs typeface="Arial"/>
              <a:sym typeface="Arial"/>
            </a:endParaRPr>
          </a:p>
          <a:p>
            <a:pPr marL="465887" marR="0" lvl="0" indent="-237287" algn="l" rtl="0">
              <a:spcBef>
                <a:spcPts val="0"/>
              </a:spcBef>
              <a:spcAft>
                <a:spcPts val="0"/>
              </a:spcAft>
              <a:buClr>
                <a:schemeClr val="dk1"/>
              </a:buClr>
              <a:buSzPct val="100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hlink"/>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889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rgbClr val="000000"/>
              </a:buClr>
              <a:buSzPct val="25000"/>
              <a:buFont typeface="Arial"/>
              <a:buNone/>
            </a:pPr>
            <a:r>
              <a:rPr lang="en" sz="1100" b="0" i="0" u="none" strike="noStrike" cap="none">
                <a:solidFill>
                  <a:schemeClr val="dk1"/>
                </a:solidFill>
                <a:latin typeface="Arial"/>
                <a:ea typeface="Arial"/>
                <a:cs typeface="Arial"/>
                <a:sym typeface="Arial"/>
              </a:rPr>
              <a:t>Separate from regular sized collections</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-might need a large surface to work on,</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Images, from left to right.</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Inside the Map Library</a:t>
            </a:r>
          </a:p>
          <a:p>
            <a:pPr marL="0" marR="0" lvl="0" indent="0" algn="l" rtl="0">
              <a:spcBef>
                <a:spcPts val="0"/>
              </a:spcBef>
              <a:spcAft>
                <a:spcPts val="0"/>
              </a:spcAft>
              <a:buClr>
                <a:schemeClr val="hlink"/>
              </a:buClr>
              <a:buSzPct val="25000"/>
              <a:buFont typeface="Arial"/>
              <a:buNone/>
            </a:pPr>
            <a:r>
              <a:rPr lang="en" sz="1100" b="0" i="0" u="sng" strike="noStrike" cap="none">
                <a:solidFill>
                  <a:schemeClr val="hlink"/>
                </a:solidFill>
                <a:latin typeface="Arial"/>
                <a:ea typeface="Arial"/>
                <a:cs typeface="Arial"/>
                <a:sym typeface="Arial"/>
                <a:hlinkClick r:id="rId3"/>
              </a:rPr>
              <a:t>https://en.wikipedia.org/wiki/Michigan_State_University_Libraries#/media/File:Michigan_State_Map_Library.jpg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Image attributed to </a:t>
            </a:r>
            <a:r>
              <a:rPr lang="en" sz="1100" b="0" i="0" u="sng" strike="noStrike" cap="none">
                <a:solidFill>
                  <a:schemeClr val="hlink"/>
                </a:solidFill>
                <a:latin typeface="Arial"/>
                <a:ea typeface="Arial"/>
                <a:cs typeface="Arial"/>
                <a:sym typeface="Arial"/>
                <a:hlinkClick r:id="rId4"/>
              </a:rPr>
              <a:t>https://en.wikipedia.org/w/index.php?curid=13848574</a:t>
            </a:r>
            <a:r>
              <a:rPr lang="en" sz="1100" b="0" i="0" u="none" strike="noStrike" cap="none">
                <a:solidFill>
                  <a:schemeClr val="dk1"/>
                </a:solidFill>
                <a:latin typeface="Arial"/>
                <a:ea typeface="Arial"/>
                <a:cs typeface="Arial"/>
                <a:sym typeface="Arial"/>
              </a:rPr>
              <a:t> License, </a:t>
            </a:r>
            <a:r>
              <a:rPr lang="en" sz="1100" b="0" i="1" u="none" strike="noStrike" cap="none">
                <a:solidFill>
                  <a:schemeClr val="dk1"/>
                </a:solidFill>
                <a:latin typeface="Arial"/>
                <a:ea typeface="Arial"/>
                <a:cs typeface="Arial"/>
                <a:sym typeface="Arial"/>
              </a:rPr>
              <a:t> </a:t>
            </a:r>
            <a:r>
              <a:rPr lang="en" sz="1100" b="0" i="1" u="sng" strike="noStrike" cap="none">
                <a:solidFill>
                  <a:schemeClr val="hlink"/>
                </a:solidFill>
                <a:latin typeface="Arial"/>
                <a:ea typeface="Arial"/>
                <a:cs typeface="Arial"/>
                <a:sym typeface="Arial"/>
                <a:hlinkClick r:id="rId5"/>
              </a:rPr>
              <a:t>Creative Commons</a:t>
            </a:r>
            <a:r>
              <a:rPr lang="en" sz="1100" b="0" i="1" u="none" strike="noStrike" cap="none">
                <a:solidFill>
                  <a:schemeClr val="dk1"/>
                </a:solidFill>
                <a:latin typeface="Arial"/>
                <a:ea typeface="Arial"/>
                <a:cs typeface="Arial"/>
                <a:sym typeface="Arial"/>
              </a:rPr>
              <a:t> </a:t>
            </a:r>
            <a:r>
              <a:rPr lang="en" sz="1100" b="0" i="1" u="sng" strike="noStrike" cap="none">
                <a:solidFill>
                  <a:schemeClr val="hlink"/>
                </a:solidFill>
                <a:latin typeface="Arial"/>
                <a:ea typeface="Arial"/>
                <a:cs typeface="Arial"/>
                <a:sym typeface="Arial"/>
                <a:hlinkClick r:id="rId6"/>
              </a:rPr>
              <a:t>Attribution 3.0</a:t>
            </a:r>
            <a:r>
              <a:rPr lang="en" sz="1100" b="0" i="1"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Map room, Sarvodaya HQ 1</a:t>
            </a:r>
          </a:p>
          <a:p>
            <a:pPr marL="0" marR="0" lvl="0" indent="0" algn="l" rtl="0">
              <a:spcBef>
                <a:spcPts val="0"/>
              </a:spcBef>
              <a:spcAft>
                <a:spcPts val="0"/>
              </a:spcAft>
              <a:buClr>
                <a:schemeClr val="hlink"/>
              </a:buClr>
              <a:buSzPct val="25000"/>
              <a:buFont typeface="Arial"/>
              <a:buNone/>
            </a:pPr>
            <a:r>
              <a:rPr lang="en" sz="1100" b="0" i="0" u="sng" strike="noStrike" cap="none">
                <a:solidFill>
                  <a:schemeClr val="hlink"/>
                </a:solidFill>
                <a:latin typeface="Arial"/>
                <a:ea typeface="Arial"/>
                <a:cs typeface="Arial"/>
                <a:sym typeface="Arial"/>
                <a:hlinkClick r:id="rId7"/>
              </a:rPr>
              <a:t>https://www.flickr.com/photos/sarvodaya/2767180/in/photostream/</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Image attributed to Sarvodaya Shramadana. License, </a:t>
            </a:r>
            <a:r>
              <a:rPr lang="en" sz="1100" b="0" i="0" u="sng" strike="noStrike" cap="none">
                <a:solidFill>
                  <a:schemeClr val="hlink"/>
                </a:solidFill>
                <a:latin typeface="Arial"/>
                <a:ea typeface="Arial"/>
                <a:cs typeface="Arial"/>
                <a:sym typeface="Arial"/>
                <a:hlinkClick r:id="rId8"/>
              </a:rPr>
              <a:t>https://creativecommons.org/licenses/by/2.0/</a:t>
            </a:r>
            <a:r>
              <a:rPr lang="en" sz="1100" b="0" i="0" u="none" strike="noStrike" cap="none">
                <a:solidFill>
                  <a:schemeClr val="dk1"/>
                </a:solidFill>
                <a:latin typeface="Arial"/>
                <a:ea typeface="Arial"/>
                <a:cs typeface="Arial"/>
                <a:sym typeface="Arial"/>
              </a:rPr>
              <a:t> </a:t>
            </a:r>
          </a:p>
          <a:p>
            <a:pPr marL="0" marR="0" lvl="0" indent="0" algn="l" rtl="0">
              <a:spcBef>
                <a:spcPts val="0"/>
              </a:spcBef>
              <a:buClr>
                <a:schemeClr val="hlink"/>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6476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Images clockwise, left to right.</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3"/>
              </a:rPr>
              <a:t>https://pixabay.com/en/old-books-old-rare-books-library-164262/</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Pixabay. License, </a:t>
            </a:r>
            <a:r>
              <a:rPr lang="en" sz="1100" b="0" i="0" u="sng" strike="noStrike" cap="none">
                <a:solidFill>
                  <a:schemeClr val="hlink"/>
                </a:solidFill>
                <a:latin typeface="Arial"/>
                <a:ea typeface="Arial"/>
                <a:cs typeface="Arial"/>
                <a:sym typeface="Arial"/>
                <a:hlinkClick r:id="rId4"/>
              </a:rPr>
              <a:t>https://pixabay.com/en/service/terms/#usage</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Book Conservation and Restoration, John Rylands Library</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5"/>
              </a:rPr>
              <a:t>http://www.geograph.org.uk/photo/4052590</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 Copyright </a:t>
            </a:r>
            <a:r>
              <a:rPr lang="en" sz="1100" b="0" i="0" u="sng" strike="noStrike" cap="none">
                <a:solidFill>
                  <a:schemeClr val="hlink"/>
                </a:solidFill>
                <a:latin typeface="Arial"/>
                <a:ea typeface="Arial"/>
                <a:cs typeface="Arial"/>
                <a:sym typeface="Arial"/>
                <a:hlinkClick r:id="rId6"/>
              </a:rPr>
              <a:t>David Dixon</a:t>
            </a:r>
            <a:r>
              <a:rPr lang="en" sz="1100" b="0" i="0" u="none" strike="noStrike" cap="none">
                <a:solidFill>
                  <a:schemeClr val="dk1"/>
                </a:solidFill>
                <a:latin typeface="Arial"/>
                <a:ea typeface="Arial"/>
                <a:cs typeface="Arial"/>
                <a:sym typeface="Arial"/>
              </a:rPr>
              <a:t>. License, </a:t>
            </a:r>
            <a:r>
              <a:rPr lang="en" sz="1100" b="0" i="0" u="sng" strike="noStrike" cap="none">
                <a:solidFill>
                  <a:schemeClr val="hlink"/>
                </a:solidFill>
                <a:latin typeface="Arial"/>
                <a:ea typeface="Arial"/>
                <a:cs typeface="Arial"/>
                <a:sym typeface="Arial"/>
                <a:hlinkClick r:id="rId7"/>
              </a:rPr>
              <a:t>https://creativecommons.org/licenses/by-sa/2.0/</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Black metal bookend, May 2007.</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8"/>
              </a:rPr>
              <a:t>https://commons.wikimedia.org/wiki/File:Black_metal_bookend.jpg#filelinks</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The Epopt. License, N/A, Public Domain. </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40727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-acid free and lignin free</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
            </a:r>
            <a:br>
              <a:rPr lang="en" sz="1100" b="0" i="0" u="none" strike="noStrike" cap="none">
                <a:solidFill>
                  <a:schemeClr val="dk1"/>
                </a:solidFill>
                <a:latin typeface="Arial"/>
                <a:ea typeface="Arial"/>
                <a:cs typeface="Arial"/>
                <a:sym typeface="Arial"/>
              </a:rPr>
            </a:br>
            <a:r>
              <a:rPr lang="en" sz="1100" b="0" i="0" u="none" strike="noStrike" cap="none">
                <a:solidFill>
                  <a:schemeClr val="dk1"/>
                </a:solidFill>
                <a:latin typeface="Arial"/>
                <a:ea typeface="Arial"/>
                <a:cs typeface="Arial"/>
                <a:sym typeface="Arial"/>
              </a:rPr>
              <a:t>Advantages and disadvantages to paper vs. plastic</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Plastic protects from atmospheric conditions, able to view. However, it can trap in harmful chemicals released by the photo, can trap moisture, difficult to write on, need extra support at times. </a:t>
            </a:r>
            <a:br>
              <a:rPr lang="en" sz="1100" b="0" i="0" u="none" strike="noStrike" cap="none">
                <a:solidFill>
                  <a:schemeClr val="dk1"/>
                </a:solidFill>
                <a:latin typeface="Arial"/>
                <a:ea typeface="Arial"/>
                <a:cs typeface="Arial"/>
                <a:sym typeface="Arial"/>
              </a:rPr>
            </a:br>
            <a:r>
              <a:rPr lang="en" sz="1100" b="0" i="0" u="none" strike="noStrike" cap="none">
                <a:solidFill>
                  <a:schemeClr val="dk1"/>
                </a:solidFill>
                <a:latin typeface="Arial"/>
                <a:ea typeface="Arial"/>
                <a:cs typeface="Arial"/>
                <a:sym typeface="Arial"/>
              </a:rPr>
              <a:t>Paper is cheaper, and “breathes” more, but is not see-through, so must be removed to view photo</a:t>
            </a:r>
            <a:br>
              <a:rPr lang="en" sz="1100" b="0" i="0" u="none" strike="noStrike" cap="none">
                <a:solidFill>
                  <a:schemeClr val="dk1"/>
                </a:solidFill>
                <a:latin typeface="Arial"/>
                <a:ea typeface="Arial"/>
                <a:cs typeface="Arial"/>
                <a:sym typeface="Arial"/>
              </a:rPr>
            </a:br>
            <a:r>
              <a:rPr lang="en" sz="1100" b="0" i="0" u="none" strike="noStrike" cap="none">
                <a:solidFill>
                  <a:schemeClr val="dk1"/>
                </a:solidFill>
                <a:latin typeface="Arial"/>
                <a:ea typeface="Arial"/>
                <a:cs typeface="Arial"/>
                <a:sym typeface="Arial"/>
              </a:rPr>
              <a:t>-PAT test - </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-Cold storage, esp film negatives</a:t>
            </a:r>
          </a:p>
        </p:txBody>
      </p:sp>
    </p:spTree>
    <p:extLst>
      <p:ext uri="{BB962C8B-B14F-4D97-AF65-F5344CB8AC3E}">
        <p14:creationId xmlns:p14="http://schemas.microsoft.com/office/powerpoint/2010/main" val="1551069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2nd Ave., Seattle, Washington Stereoview 1907</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3"/>
              </a:rPr>
              <a:t>https://www.flickr.com/photos/crackdog/4083751079</a:t>
            </a:r>
            <a:r>
              <a:rPr lang="en" sz="1100" b="0" i="0" u="none" strike="noStrike" cap="none">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William Creswell. License, </a:t>
            </a:r>
            <a:r>
              <a:rPr lang="en" sz="1100" b="0" i="0" u="sng" strike="noStrike" cap="none">
                <a:solidFill>
                  <a:schemeClr val="hlink"/>
                </a:solidFill>
                <a:latin typeface="Arial"/>
                <a:ea typeface="Arial"/>
                <a:cs typeface="Arial"/>
                <a:sym typeface="Arial"/>
                <a:hlinkClick r:id="rId4"/>
              </a:rPr>
              <a:t>https://creativecommons.org/licenses/by/2.0/</a:t>
            </a:r>
            <a:r>
              <a:rPr lang="en" sz="1100" b="0" i="0" u="none" strike="noStrike" cap="none">
                <a:solidFill>
                  <a:schemeClr val="dk1"/>
                </a:solidFill>
                <a:latin typeface="Arial"/>
                <a:ea typeface="Arial"/>
                <a:cs typeface="Arial"/>
                <a:sym typeface="Arial"/>
              </a:rPr>
              <a:t> </a:t>
            </a:r>
          </a:p>
        </p:txBody>
      </p:sp>
    </p:spTree>
    <p:extLst>
      <p:ext uri="{BB962C8B-B14F-4D97-AF65-F5344CB8AC3E}">
        <p14:creationId xmlns:p14="http://schemas.microsoft.com/office/powerpoint/2010/main" val="3524070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-Tears or scratches</a:t>
            </a:r>
            <a:br>
              <a:rPr lang="en" sz="1100" b="0" i="0" u="none" strike="noStrike" cap="none">
                <a:solidFill>
                  <a:schemeClr val="dk1"/>
                </a:solidFill>
                <a:latin typeface="Arial"/>
                <a:ea typeface="Arial"/>
                <a:cs typeface="Arial"/>
                <a:sym typeface="Arial"/>
              </a:rPr>
            </a:br>
            <a:r>
              <a:rPr lang="en" sz="1100" b="0" i="0" u="none" strike="noStrike" cap="none">
                <a:solidFill>
                  <a:schemeClr val="dk1"/>
                </a:solidFill>
                <a:latin typeface="Arial"/>
                <a:ea typeface="Arial"/>
                <a:cs typeface="Arial"/>
                <a:sym typeface="Arial"/>
              </a:rPr>
              <a:t>Chemical damage- nitrate decomposition, Vinegar syndrome in film (shrinking, cupping), </a:t>
            </a:r>
            <a:br>
              <a:rPr lang="en" sz="1100" b="0" i="0" u="none" strike="noStrike" cap="none">
                <a:solidFill>
                  <a:schemeClr val="dk1"/>
                </a:solidFill>
                <a:latin typeface="Arial"/>
                <a:ea typeface="Arial"/>
                <a:cs typeface="Arial"/>
                <a:sym typeface="Arial"/>
              </a:rPr>
            </a:br>
            <a:r>
              <a:rPr lang="en" sz="1100" b="0" i="0" u="none" strike="noStrike" cap="none">
                <a:solidFill>
                  <a:schemeClr val="dk1"/>
                </a:solidFill>
                <a:latin typeface="Arial"/>
                <a:ea typeface="Arial"/>
                <a:cs typeface="Arial"/>
                <a:sym typeface="Arial"/>
              </a:rPr>
              <a:t>sticky shed in magnetic media</a:t>
            </a: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4292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2" open reel videotape with plastic case</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3"/>
              </a:rPr>
              <a:t>https://psap.library.illinois.edu/collection-id-guide/videotape#video2inOR</a:t>
            </a:r>
            <a:r>
              <a:rPr lang="en" sz="1100" b="0" i="0" u="none" strike="noStrike" cap="none">
                <a:solidFill>
                  <a:schemeClr val="dk1"/>
                </a:solidFill>
                <a:latin typeface="Arial"/>
                <a:ea typeface="Arial"/>
                <a:cs typeface="Arial"/>
                <a:sym typeface="Arial"/>
              </a:rPr>
              <a:t> </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Flickr user DRs Kulturarvsprojekt. License, Creative Commons Attribution ShareAlike license (</a:t>
            </a:r>
            <a:r>
              <a:rPr lang="en" sz="1100" b="0" i="0" u="sng" strike="noStrike" cap="none">
                <a:solidFill>
                  <a:schemeClr val="hlink"/>
                </a:solidFill>
                <a:latin typeface="Arial"/>
                <a:ea typeface="Arial"/>
                <a:cs typeface="Arial"/>
                <a:sym typeface="Arial"/>
                <a:hlinkClick r:id="rId4"/>
              </a:rPr>
              <a:t>CC BY-SA 2.0</a:t>
            </a:r>
            <a:r>
              <a:rPr lang="en" sz="1100" b="0" i="0" u="none" strike="noStrike" cap="none">
                <a:solidFill>
                  <a:schemeClr val="dk1"/>
                </a:solidFill>
                <a:latin typeface="Arial"/>
                <a:ea typeface="Arial"/>
                <a:cs typeface="Arial"/>
                <a:sym typeface="Arial"/>
              </a:rPr>
              <a:t>). Courtesy of the Danish Broadcasting Corporation. </a:t>
            </a:r>
          </a:p>
        </p:txBody>
      </p:sp>
    </p:spTree>
    <p:extLst>
      <p:ext uri="{BB962C8B-B14F-4D97-AF65-F5344CB8AC3E}">
        <p14:creationId xmlns:p14="http://schemas.microsoft.com/office/powerpoint/2010/main" val="57588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Images clockwise, from left to right.</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Film can with decayed nitrate film, EYE Film Institute Netherlands, Amsterdam,  December 18, 2014.</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3"/>
              </a:rPr>
              <a:t>https://commons.wikimedia.org/wiki/File:EYE_Film_Institute_Netherlands_-_Nitrate_film_decay_-_2.jpg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Hansmuller. License,  </a:t>
            </a:r>
            <a:r>
              <a:rPr lang="en" sz="1100" b="0" i="0" u="sng" strike="noStrike" cap="none">
                <a:solidFill>
                  <a:schemeClr val="hlink"/>
                </a:solidFill>
                <a:latin typeface="Arial"/>
                <a:ea typeface="Arial"/>
                <a:cs typeface="Arial"/>
                <a:sym typeface="Arial"/>
                <a:hlinkClick r:id="rId4"/>
              </a:rPr>
              <a:t>Creative Commons</a:t>
            </a:r>
            <a:r>
              <a:rPr lang="en" sz="1100" b="0" i="0" u="none" strike="noStrike" cap="none">
                <a:solidFill>
                  <a:schemeClr val="dk1"/>
                </a:solidFill>
                <a:latin typeface="Arial"/>
                <a:ea typeface="Arial"/>
                <a:cs typeface="Arial"/>
                <a:sym typeface="Arial"/>
              </a:rPr>
              <a:t> </a:t>
            </a:r>
            <a:r>
              <a:rPr lang="en" sz="1100" b="0" i="0" u="sng" strike="noStrike" cap="none">
                <a:solidFill>
                  <a:schemeClr val="hlink"/>
                </a:solidFill>
                <a:latin typeface="Arial"/>
                <a:ea typeface="Arial"/>
                <a:cs typeface="Arial"/>
                <a:sym typeface="Arial"/>
                <a:hlinkClick r:id="rId5"/>
              </a:rPr>
              <a:t>Attribution-Share Alike 4.0 International</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Broken Cassette Tape</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6"/>
              </a:rPr>
              <a:t>https://commons.wikimedia.org/wiki/File:Broken_Cassette_Tape.jpg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町田瑞樹. License, </a:t>
            </a:r>
            <a:r>
              <a:rPr lang="en" sz="1100" b="0" i="0" u="sng" strike="noStrike" cap="none">
                <a:solidFill>
                  <a:schemeClr val="hlink"/>
                </a:solidFill>
                <a:latin typeface="Arial"/>
                <a:ea typeface="Arial"/>
                <a:cs typeface="Arial"/>
                <a:sym typeface="Arial"/>
                <a:hlinkClick r:id="rId4"/>
              </a:rPr>
              <a:t>Creative Commons</a:t>
            </a:r>
            <a:r>
              <a:rPr lang="en" sz="1100" b="0" i="0" u="none" strike="noStrike" cap="none">
                <a:solidFill>
                  <a:schemeClr val="dk1"/>
                </a:solidFill>
                <a:latin typeface="Arial"/>
                <a:ea typeface="Arial"/>
                <a:cs typeface="Arial"/>
                <a:sym typeface="Arial"/>
              </a:rPr>
              <a:t> </a:t>
            </a:r>
            <a:r>
              <a:rPr lang="en" sz="1100" b="0" i="0" u="sng" strike="noStrike" cap="none">
                <a:solidFill>
                  <a:schemeClr val="hlink"/>
                </a:solidFill>
                <a:latin typeface="Arial"/>
                <a:ea typeface="Arial"/>
                <a:cs typeface="Arial"/>
                <a:sym typeface="Arial"/>
                <a:hlinkClick r:id="rId5"/>
              </a:rPr>
              <a:t>Attribution-Share Alike 4.0 International</a:t>
            </a:r>
            <a:r>
              <a:rPr lang="en" sz="1100" b="0" i="0" u="sng"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Magnetic audio reel-to-reel tapes: acetate backing (on the left) and polyester backing. Light can be seen coming through the tape windings of the tape with acetate backing. Acetate backing is chemically less stable than polyester backing, May 9, 2012.</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7"/>
              </a:rPr>
              <a:t>https://commons.wikimedia.org/wiki/File:Magnetic-tape-acetate-vs-polyester-backing.jpg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Jyrr. License, </a:t>
            </a:r>
            <a:r>
              <a:rPr lang="en" sz="1100" b="0" i="0" u="sng" strike="noStrike" cap="none">
                <a:solidFill>
                  <a:schemeClr val="hlink"/>
                </a:solidFill>
                <a:latin typeface="Arial"/>
                <a:ea typeface="Arial"/>
                <a:cs typeface="Arial"/>
                <a:sym typeface="Arial"/>
                <a:hlinkClick r:id="rId4"/>
              </a:rPr>
              <a:t>Creative Commons</a:t>
            </a:r>
            <a:r>
              <a:rPr lang="en" sz="1100" b="0" i="0" u="none" strike="noStrike" cap="none">
                <a:solidFill>
                  <a:schemeClr val="dk1"/>
                </a:solidFill>
                <a:latin typeface="Arial"/>
                <a:ea typeface="Arial"/>
                <a:cs typeface="Arial"/>
                <a:sym typeface="Arial"/>
              </a:rPr>
              <a:t> </a:t>
            </a:r>
            <a:r>
              <a:rPr lang="en" sz="1100" b="0" i="0" u="sng" strike="noStrike" cap="none">
                <a:solidFill>
                  <a:schemeClr val="hlink"/>
                </a:solidFill>
                <a:latin typeface="Arial"/>
                <a:ea typeface="Arial"/>
                <a:cs typeface="Arial"/>
                <a:sym typeface="Arial"/>
                <a:hlinkClick r:id="rId8"/>
              </a:rPr>
              <a:t>Attribution-Share Alike 3.0 Unported</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Cabildo of Buenos Aires</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9"/>
              </a:rPr>
              <a:t>https://commons.wikimedia.org/wiki/File:Primera_foto_del_cabildo.jpg</a:t>
            </a:r>
            <a:r>
              <a:rPr lang="en" sz="1100" b="0" i="0" u="sng"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attributed to Charles DeForest Fredrick (1823-1894). License, N/A Public Domain </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489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 name="Shape 48"/>
          <p:cNvSpPr txBox="1">
            <a:spLocks noGrp="1"/>
          </p:cNvSpPr>
          <p:nvPr>
            <p:ph type="body" idx="1"/>
          </p:nvPr>
        </p:nvSpPr>
        <p:spPr>
          <a:xfrm>
            <a:off x="701039"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dirty="0">
                <a:solidFill>
                  <a:schemeClr val="dk1"/>
                </a:solidFill>
                <a:latin typeface="Arial"/>
                <a:ea typeface="Arial"/>
                <a:cs typeface="Arial"/>
                <a:sym typeface="Arial"/>
              </a:rPr>
              <a:t>Confer with your partner for a few minutes, then share</a:t>
            </a:r>
          </a:p>
          <a:p>
            <a:pPr marL="0" marR="0" lvl="0" indent="0" algn="l" rtl="0">
              <a:spcBef>
                <a:spcPts val="0"/>
              </a:spcBef>
              <a:buClr>
                <a:schemeClr val="dk1"/>
              </a:buClr>
              <a:buSzPct val="25000"/>
              <a:buFont typeface="Arial"/>
              <a:buNone/>
            </a:pPr>
            <a:r>
              <a:rPr lang="en" sz="1100" b="0" i="0" u="none" strike="noStrike" cap="none" dirty="0">
                <a:solidFill>
                  <a:schemeClr val="dk1"/>
                </a:solidFill>
                <a:latin typeface="Arial"/>
                <a:ea typeface="Arial"/>
                <a:cs typeface="Arial"/>
                <a:sym typeface="Arial"/>
              </a:rPr>
              <a:t>2 or 3 types of materials that come to mind</a:t>
            </a:r>
          </a:p>
        </p:txBody>
      </p:sp>
    </p:spTree>
    <p:extLst>
      <p:ext uri="{BB962C8B-B14F-4D97-AF65-F5344CB8AC3E}">
        <p14:creationId xmlns:p14="http://schemas.microsoft.com/office/powerpoint/2010/main" val="3784004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701039"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endParaRPr/>
          </a:p>
        </p:txBody>
      </p:sp>
    </p:spTree>
    <p:extLst>
      <p:ext uri="{BB962C8B-B14F-4D97-AF65-F5344CB8AC3E}">
        <p14:creationId xmlns:p14="http://schemas.microsoft.com/office/powerpoint/2010/main" val="1671518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University of Illinois at Urbana Champagne - go through format ID guide, glossary</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CAP in transition</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American Alliance of Museums</a:t>
            </a:r>
          </a:p>
        </p:txBody>
      </p:sp>
    </p:spTree>
    <p:extLst>
      <p:ext uri="{BB962C8B-B14F-4D97-AF65-F5344CB8AC3E}">
        <p14:creationId xmlns:p14="http://schemas.microsoft.com/office/powerpoint/2010/main" val="1925066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More grants with preservation components - NEH Preservation Assistance Grant</a:t>
            </a:r>
          </a:p>
        </p:txBody>
      </p:sp>
    </p:spTree>
    <p:extLst>
      <p:ext uri="{BB962C8B-B14F-4D97-AF65-F5344CB8AC3E}">
        <p14:creationId xmlns:p14="http://schemas.microsoft.com/office/powerpoint/2010/main" val="290681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4" name="Shape 54"/>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Preservation is a series of activities to try to slow inevitable decay </a:t>
            </a:r>
          </a:p>
        </p:txBody>
      </p:sp>
    </p:spTree>
    <p:extLst>
      <p:ext uri="{BB962C8B-B14F-4D97-AF65-F5344CB8AC3E}">
        <p14:creationId xmlns:p14="http://schemas.microsoft.com/office/powerpoint/2010/main" val="391943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701039"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Conservation is more active, preservation is more passive</a:t>
            </a:r>
          </a:p>
        </p:txBody>
      </p:sp>
    </p:spTree>
    <p:extLst>
      <p:ext uri="{BB962C8B-B14F-4D97-AF65-F5344CB8AC3E}">
        <p14:creationId xmlns:p14="http://schemas.microsoft.com/office/powerpoint/2010/main" val="1453311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 name="Shape 66"/>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High temp and high/low RH are damaging, and so are fluctuations</a:t>
            </a: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highlight>
                  <a:srgbClr val="FFFFFF"/>
                </a:highlight>
                <a:latin typeface="Arial"/>
                <a:ea typeface="Arial"/>
                <a:cs typeface="Arial"/>
                <a:sym typeface="Arial"/>
              </a:rPr>
              <a:t>Light - accelerates deterioration of library and archival materials. It leads to weakening and embrittlement of cellulose fibers and can cause paper to bleach, yellow, or darken. It also causes media and dyes to fade or change color, altering the legibility and/or appearance of documents, photographs, art works, and bindings.</a:t>
            </a:r>
            <a:br>
              <a:rPr lang="en" sz="1000" b="0" i="0" u="none" strike="noStrike" cap="none">
                <a:solidFill>
                  <a:schemeClr val="dk1"/>
                </a:solidFill>
                <a:highlight>
                  <a:srgbClr val="FFFFFF"/>
                </a:highlight>
                <a:latin typeface="Arial"/>
                <a:ea typeface="Arial"/>
                <a:cs typeface="Arial"/>
                <a:sym typeface="Arial"/>
              </a:rPr>
            </a:br>
            <a:r>
              <a:rPr lang="en" sz="1000" b="0" i="0" u="none" strike="noStrike" cap="none">
                <a:solidFill>
                  <a:schemeClr val="dk1"/>
                </a:solidFill>
                <a:highlight>
                  <a:srgbClr val="FFFFFF"/>
                </a:highlight>
                <a:latin typeface="Arial"/>
                <a:ea typeface="Arial"/>
                <a:cs typeface="Arial"/>
                <a:sym typeface="Arial"/>
              </a:rPr>
              <a:t>-Vaults in darkness, windows covered, lights low, incandescent lighting, lights on timers. Display very shortly or display copies. </a:t>
            </a:r>
          </a:p>
          <a:p>
            <a:pPr marL="0" marR="0" lvl="0" indent="0" algn="l" rtl="0">
              <a:spcBef>
                <a:spcPts val="0"/>
              </a:spcBef>
              <a:buClr>
                <a:schemeClr val="dk1"/>
              </a:buClr>
              <a:buSzPct val="25000"/>
              <a:buFont typeface="Arial"/>
              <a:buNone/>
            </a:pPr>
            <a:r>
              <a:rPr lang="en" sz="1000" b="0" i="0" u="none" strike="noStrike" cap="none">
                <a:solidFill>
                  <a:schemeClr val="dk1"/>
                </a:solidFill>
                <a:highlight>
                  <a:srgbClr val="FFFFFF"/>
                </a:highlight>
                <a:latin typeface="Arial"/>
                <a:ea typeface="Arial"/>
                <a:cs typeface="Arial"/>
                <a:sym typeface="Arial"/>
              </a:rPr>
              <a:t>-Pollutants - can be gaseous like sulfur dioxide, nitrogen oxides, peroxides, and ozone OR particulates like soot, dust, smoke - air exchange should be clean, windows closed, think about polluntants coming from indoors too (paint, storage, cleaning supplies). If there are serious concerns, there are measures like “mollecular traps”.  </a:t>
            </a:r>
          </a:p>
        </p:txBody>
      </p:sp>
    </p:spTree>
    <p:extLst>
      <p:ext uri="{BB962C8B-B14F-4D97-AF65-F5344CB8AC3E}">
        <p14:creationId xmlns:p14="http://schemas.microsoft.com/office/powerpoint/2010/main" val="171422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2" name="Shape 72"/>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a:t>For temp and relative humidity - </a:t>
            </a:r>
            <a:r>
              <a:rPr lang="en" sz="1100" b="0" i="0" u="none" strike="noStrike" cap="none">
                <a:solidFill>
                  <a:schemeClr val="dk1"/>
                </a:solidFill>
                <a:latin typeface="Arial"/>
                <a:ea typeface="Arial"/>
                <a:cs typeface="Arial"/>
                <a:sym typeface="Arial"/>
              </a:rPr>
              <a:t> can monitor over time</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-show fluctuations that would be hard to notice otherwise</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-tell you how to better control environment, show that there is a problem</a:t>
            </a:r>
          </a:p>
          <a:p>
            <a:pPr marL="0" marR="0" lvl="0" indent="0" algn="l" rtl="0">
              <a:spcBef>
                <a:spcPts val="0"/>
              </a:spcBef>
              <a:spcAft>
                <a:spcPts val="0"/>
              </a:spcAft>
              <a:buClr>
                <a:schemeClr val="dk1"/>
              </a:buClr>
              <a:buSzPct val="25000"/>
              <a:buFont typeface="Arial"/>
              <a:buNone/>
            </a:pPr>
            <a:r>
              <a:rPr lang="en" sz="1100" b="0" i="0" u="sng" strike="noStrike" cap="none">
                <a:solidFill>
                  <a:schemeClr val="hlink"/>
                </a:solidFill>
                <a:latin typeface="Arial"/>
                <a:ea typeface="Arial"/>
                <a:cs typeface="Arial"/>
                <a:sym typeface="Arial"/>
                <a:hlinkClick r:id="rId3"/>
              </a:rPr>
              <a:t>https://www.nedcc.org/free-resources/preservation-leaflets/2.-the-environment/2.2-monitoring-temperature-and-relative-humidity</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Image attrributed to Northeast Document Conservation Center</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Creative Commons License, </a:t>
            </a:r>
            <a:r>
              <a:rPr lang="en" sz="1100" b="0" i="0" u="sng" strike="noStrike" cap="none">
                <a:solidFill>
                  <a:schemeClr val="hlink"/>
                </a:solidFill>
                <a:latin typeface="Arial"/>
                <a:ea typeface="Arial"/>
                <a:cs typeface="Arial"/>
                <a:sym typeface="Arial"/>
                <a:hlinkClick r:id="rId4"/>
              </a:rPr>
              <a:t>http://creativecommons.org/licenses/by-nc-nd/4.0/</a:t>
            </a:r>
            <a:r>
              <a:rPr lang="en" sz="1100" b="0" i="0" u="none" strike="noStrike" cap="none">
                <a:solidFill>
                  <a:schemeClr val="dk1"/>
                </a:solidFill>
                <a:latin typeface="Arial"/>
                <a:ea typeface="Arial"/>
                <a:cs typeface="Arial"/>
                <a:sym typeface="Arial"/>
              </a:rPr>
              <a:t> </a:t>
            </a:r>
          </a:p>
        </p:txBody>
      </p:sp>
    </p:spTree>
    <p:extLst>
      <p:ext uri="{BB962C8B-B14F-4D97-AF65-F5344CB8AC3E}">
        <p14:creationId xmlns:p14="http://schemas.microsoft.com/office/powerpoint/2010/main" val="169745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 name="Shape 79"/>
          <p:cNvSpPr txBox="1">
            <a:spLocks noGrp="1"/>
          </p:cNvSpPr>
          <p:nvPr>
            <p:ph type="body" idx="1"/>
          </p:nvPr>
        </p:nvSpPr>
        <p:spPr>
          <a:xfrm>
            <a:off x="701039"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Light coming in through windows, light from lightbulbs</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-easy and more advanced ways to block rays</a:t>
            </a:r>
          </a:p>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-consider when displaying</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-also air quality - for example - wildfires in WA and ID last year, smoke can be very damaging</a:t>
            </a:r>
          </a:p>
        </p:txBody>
      </p:sp>
    </p:spTree>
    <p:extLst>
      <p:ext uri="{BB962C8B-B14F-4D97-AF65-F5344CB8AC3E}">
        <p14:creationId xmlns:p14="http://schemas.microsoft.com/office/powerpoint/2010/main" val="271875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dk1"/>
              </a:buClr>
              <a:buSzPct val="25000"/>
              <a:buFont typeface="Arial"/>
              <a:buNone/>
            </a:pPr>
            <a:r>
              <a:rPr lang="en" sz="1100" b="0" i="0" u="none" strike="noStrike" cap="none">
                <a:solidFill>
                  <a:schemeClr val="dk1"/>
                </a:solidFill>
                <a:latin typeface="Arial"/>
                <a:ea typeface="Arial"/>
                <a:cs typeface="Arial"/>
                <a:sym typeface="Arial"/>
              </a:rPr>
              <a:t>-</a:t>
            </a:r>
          </a:p>
          <a:p>
            <a:pPr marL="0" marR="0" lvl="0" indent="0" algn="l" rtl="0">
              <a:spcBef>
                <a:spcPts val="0"/>
              </a:spcBef>
              <a:buClr>
                <a:schemeClr val="dk1"/>
              </a:buClr>
              <a:buSzPct val="25000"/>
              <a:buFont typeface="Arial"/>
              <a:buNone/>
            </a:pPr>
            <a:r>
              <a:rPr lang="en" sz="1100" b="0" i="0" u="none" strike="noStrike" cap="none">
                <a:solidFill>
                  <a:schemeClr val="dk1"/>
                </a:solidFill>
                <a:latin typeface="Arial"/>
                <a:ea typeface="Arial"/>
                <a:cs typeface="Arial"/>
                <a:sym typeface="Arial"/>
              </a:rPr>
              <a:t>digi - overhead scanners are best for bound volumes. cameras for researchers, always do a strict assessment to make sure that digitization will not endanger the item. Have a procedure for digitization projects so you don’t lose the original order of the collection. </a:t>
            </a:r>
          </a:p>
        </p:txBody>
      </p:sp>
    </p:spTree>
    <p:extLst>
      <p:ext uri="{BB962C8B-B14F-4D97-AF65-F5344CB8AC3E}">
        <p14:creationId xmlns:p14="http://schemas.microsoft.com/office/powerpoint/2010/main" val="6095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406400" y="696912"/>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701041" y="4415789"/>
            <a:ext cx="5608319" cy="4183379"/>
          </a:xfrm>
          <a:prstGeom prst="rect">
            <a:avLst/>
          </a:prstGeom>
          <a:noFill/>
          <a:ln>
            <a:noFill/>
          </a:ln>
        </p:spPr>
        <p:txBody>
          <a:bodyPr wrap="square" lIns="93150" tIns="93150" rIns="93150" bIns="93150" anchor="t" anchorCtr="0">
            <a:noAutofit/>
          </a:bodyPr>
          <a:lstStyle/>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Post rules, make sure they are followed</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-no pens, sign in, no backpacks</a:t>
            </a:r>
            <a:br>
              <a:rPr lang="en" sz="1100" b="0" i="0" u="none" strike="noStrike" cap="none">
                <a:solidFill>
                  <a:schemeClr val="dk1"/>
                </a:solidFill>
                <a:latin typeface="Arial"/>
                <a:ea typeface="Arial"/>
                <a:cs typeface="Arial"/>
                <a:sym typeface="Arial"/>
              </a:rPr>
            </a:br>
            <a:r>
              <a:rPr lang="en" sz="1100" b="0" i="0" u="none" strike="noStrike" cap="none">
                <a:solidFill>
                  <a:schemeClr val="dk1"/>
                </a:solidFill>
                <a:latin typeface="Arial"/>
                <a:ea typeface="Arial"/>
                <a:cs typeface="Arial"/>
                <a:sym typeface="Arial"/>
              </a:rPr>
              <a:t>Photos attributiion and licensing clockwise, from left to right. </a:t>
            </a:r>
          </a:p>
          <a:p>
            <a:pPr marL="0" marR="0" lvl="0" indent="0" algn="l" rtl="0">
              <a:spcBef>
                <a:spcPts val="0"/>
              </a:spcBef>
              <a:spcAft>
                <a:spcPts val="0"/>
              </a:spcAft>
              <a:buClr>
                <a:schemeClr val="hlink"/>
              </a:buClr>
              <a:buSzPct val="25000"/>
              <a:buFont typeface="Arial"/>
              <a:buNone/>
            </a:pPr>
            <a:r>
              <a:rPr lang="en" sz="1100" b="0" i="0" u="sng" strike="noStrike" cap="none">
                <a:solidFill>
                  <a:schemeClr val="hlink"/>
                </a:solidFill>
                <a:latin typeface="Arial"/>
                <a:ea typeface="Arial"/>
                <a:cs typeface="Arial"/>
                <a:sym typeface="Arial"/>
                <a:hlinkClick r:id="rId3"/>
              </a:rPr>
              <a:t>https://commons.wikimedia.org/wiki/File:Paulson_Reading_room_at_the_Special_Collections_%26_University_Archives,_University_of_Oregon.jpg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hlink"/>
              </a:buClr>
              <a:buSzPct val="25000"/>
              <a:buFont typeface="Arial"/>
              <a:buNone/>
            </a:pPr>
            <a:r>
              <a:rPr lang="en" sz="1100" b="1" i="0" u="none" strike="noStrike" cap="none">
                <a:solidFill>
                  <a:schemeClr val="dk1"/>
                </a:solidFill>
                <a:latin typeface="Arial"/>
                <a:ea typeface="Arial"/>
                <a:cs typeface="Arial"/>
                <a:sym typeface="Arial"/>
              </a:rPr>
              <a:t>Attribution: </a:t>
            </a:r>
            <a:r>
              <a:rPr lang="en" sz="1100" b="1" i="0" u="sng" strike="noStrike" cap="none">
                <a:solidFill>
                  <a:schemeClr val="hlink"/>
                </a:solidFill>
                <a:latin typeface="Arial"/>
                <a:ea typeface="Arial"/>
                <a:cs typeface="Arial"/>
                <a:sym typeface="Arial"/>
                <a:hlinkClick r:id="rId4"/>
              </a:rPr>
              <a:t>80atUO</a:t>
            </a:r>
            <a:r>
              <a:rPr lang="en" sz="1100" b="1" i="0" u="none" strike="noStrike" cap="none">
                <a:solidFill>
                  <a:schemeClr val="dk1"/>
                </a:solidFill>
                <a:latin typeface="Arial"/>
                <a:ea typeface="Arial"/>
                <a:cs typeface="Arial"/>
                <a:sym typeface="Arial"/>
              </a:rPr>
              <a:t> at </a:t>
            </a:r>
            <a:r>
              <a:rPr lang="en" sz="1100" b="1" i="0" u="sng" strike="noStrike" cap="none">
                <a:solidFill>
                  <a:schemeClr val="hlink"/>
                </a:solidFill>
                <a:latin typeface="Arial"/>
                <a:ea typeface="Arial"/>
                <a:cs typeface="Arial"/>
                <a:sym typeface="Arial"/>
                <a:hlinkClick r:id="rId5"/>
              </a:rPr>
              <a:t>English Wikipedia</a:t>
            </a:r>
            <a:r>
              <a:rPr lang="en" sz="1100" b="1" i="0" u="none" strike="noStrike" cap="none">
                <a:solidFill>
                  <a:schemeClr val="dk1"/>
                </a:solidFill>
                <a:latin typeface="Arial"/>
                <a:ea typeface="Arial"/>
                <a:cs typeface="Arial"/>
                <a:sym typeface="Arial"/>
              </a:rPr>
              <a:t>. License, </a:t>
            </a:r>
            <a:r>
              <a:rPr lang="en" sz="1100" b="0" i="0" u="sng" strike="noStrike" cap="none">
                <a:solidFill>
                  <a:schemeClr val="hlink"/>
                </a:solidFill>
                <a:latin typeface="Arial"/>
                <a:ea typeface="Arial"/>
                <a:cs typeface="Arial"/>
                <a:sym typeface="Arial"/>
                <a:hlinkClick r:id="rId6"/>
              </a:rPr>
              <a:t>Creative Commons</a:t>
            </a:r>
            <a:r>
              <a:rPr lang="en" sz="1100" b="0" i="0" u="none" strike="noStrike" cap="none">
                <a:solidFill>
                  <a:schemeClr val="dk1"/>
                </a:solidFill>
                <a:latin typeface="Arial"/>
                <a:ea typeface="Arial"/>
                <a:cs typeface="Arial"/>
                <a:sym typeface="Arial"/>
              </a:rPr>
              <a:t> </a:t>
            </a:r>
            <a:r>
              <a:rPr lang="en" sz="1100" b="0" i="0" u="sng" strike="noStrike" cap="none">
                <a:solidFill>
                  <a:schemeClr val="hlink"/>
                </a:solidFill>
                <a:latin typeface="Arial"/>
                <a:ea typeface="Arial"/>
                <a:cs typeface="Arial"/>
                <a:sym typeface="Arial"/>
                <a:hlinkClick r:id="rId7"/>
              </a:rPr>
              <a:t>Attribution-Share Alike 4.0 International</a:t>
            </a:r>
            <a:r>
              <a:rPr lang="en" sz="1100" b="0" i="0" u="none" strike="noStrike" cap="none">
                <a:solidFill>
                  <a:schemeClr val="dk1"/>
                </a:solidFill>
                <a:latin typeface="Arial"/>
                <a:ea typeface="Arial"/>
                <a:cs typeface="Arial"/>
                <a:sym typeface="Arial"/>
              </a:rPr>
              <a:t> license.</a:t>
            </a:r>
          </a:p>
          <a:p>
            <a:pPr marL="0" marR="0" lvl="0" indent="0" algn="l" rtl="0">
              <a:spcBef>
                <a:spcPts val="0"/>
              </a:spcBef>
              <a:spcAft>
                <a:spcPts val="0"/>
              </a:spcAft>
              <a:buClr>
                <a:schemeClr val="hlink"/>
              </a:buClr>
              <a:buSzPct val="25000"/>
              <a:buFont typeface="Arial"/>
              <a:buNone/>
            </a:pPr>
            <a:r>
              <a:rPr lang="en" sz="1100" b="0" i="0" u="sng" strike="noStrike" cap="none">
                <a:solidFill>
                  <a:schemeClr val="hlink"/>
                </a:solidFill>
                <a:latin typeface="Arial"/>
                <a:ea typeface="Arial"/>
                <a:cs typeface="Arial"/>
                <a:sym typeface="Arial"/>
                <a:hlinkClick r:id="rId8"/>
              </a:rPr>
              <a:t>https://commons.wikimedia.org/wiki/File:A_gloved_pair_of_hands_at_The_National_Archives.jpg</a:t>
            </a:r>
            <a:r>
              <a:rPr lang="en" sz="1100" b="0" i="0" u="none" strike="noStrike" cap="none">
                <a:solidFill>
                  <a:schemeClr val="dk1"/>
                </a:solidFill>
                <a:latin typeface="Arial"/>
                <a:ea typeface="Arial"/>
                <a:cs typeface="Arial"/>
                <a:sym typeface="Arial"/>
              </a:rPr>
              <a:t> </a:t>
            </a:r>
          </a:p>
          <a:p>
            <a:pPr marL="0" marR="0" lvl="0" indent="0" algn="l" rtl="0">
              <a:spcBef>
                <a:spcPts val="0"/>
              </a:spcBef>
              <a:spcAft>
                <a:spcPts val="0"/>
              </a:spcAft>
              <a:buClr>
                <a:schemeClr val="hlink"/>
              </a:buClr>
              <a:buSzPct val="25000"/>
              <a:buFont typeface="Arial"/>
              <a:buNone/>
            </a:pPr>
            <a:r>
              <a:rPr lang="en" sz="1100" b="0" i="0" u="none" strike="noStrike" cap="none">
                <a:solidFill>
                  <a:schemeClr val="dk1"/>
                </a:solidFill>
                <a:latin typeface="Arial"/>
                <a:ea typeface="Arial"/>
                <a:cs typeface="Arial"/>
                <a:sym typeface="Arial"/>
              </a:rPr>
              <a:t>Image attributed to the National Archives (UK) June 4, 2008. </a:t>
            </a:r>
            <a:r>
              <a:rPr lang="en" sz="1100" b="0" i="0" u="sng" strike="noStrike" cap="none">
                <a:solidFill>
                  <a:schemeClr val="hlink"/>
                </a:solidFill>
                <a:latin typeface="Arial"/>
                <a:ea typeface="Arial"/>
                <a:cs typeface="Arial"/>
                <a:sym typeface="Arial"/>
                <a:hlinkClick r:id="rId6"/>
              </a:rPr>
              <a:t>Creative Commons</a:t>
            </a:r>
            <a:r>
              <a:rPr lang="en" sz="1100" b="0" i="0" u="none" strike="noStrike" cap="none">
                <a:solidFill>
                  <a:schemeClr val="dk1"/>
                </a:solidFill>
                <a:latin typeface="Arial"/>
                <a:ea typeface="Arial"/>
                <a:cs typeface="Arial"/>
                <a:sym typeface="Arial"/>
              </a:rPr>
              <a:t> </a:t>
            </a:r>
            <a:r>
              <a:rPr lang="en" sz="1100" b="0" i="0" u="sng" strike="noStrike" cap="none">
                <a:solidFill>
                  <a:schemeClr val="hlink"/>
                </a:solidFill>
                <a:latin typeface="Arial"/>
                <a:ea typeface="Arial"/>
                <a:cs typeface="Arial"/>
                <a:sym typeface="Arial"/>
                <a:hlinkClick r:id="rId9"/>
              </a:rPr>
              <a:t>Attribution 3.0 Unported</a:t>
            </a:r>
            <a:r>
              <a:rPr lang="en" sz="1100" b="0" i="0" u="none" strike="noStrike" cap="none">
                <a:solidFill>
                  <a:schemeClr val="dk1"/>
                </a:solidFill>
                <a:latin typeface="Arial"/>
                <a:ea typeface="Arial"/>
                <a:cs typeface="Arial"/>
                <a:sym typeface="Arial"/>
              </a:rPr>
              <a:t> license.</a:t>
            </a:r>
          </a:p>
          <a:p>
            <a:pPr marL="0" marR="0" lvl="0" indent="0" algn="l" rtl="0">
              <a:spcBef>
                <a:spcPts val="0"/>
              </a:spcBef>
              <a:spcAft>
                <a:spcPts val="0"/>
              </a:spcAft>
              <a:buClr>
                <a:schemeClr val="hlink"/>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buClr>
                <a:schemeClr val="hlink"/>
              </a:buClr>
              <a:buSzPct val="25000"/>
              <a:buFont typeface="Arial"/>
              <a:buNone/>
            </a:pPr>
            <a:r>
              <a:rPr lang="en" sz="1100" b="0" i="0" u="none" strike="noStrike" cap="none">
                <a:solidFill>
                  <a:schemeClr val="dk1"/>
                </a:solidFill>
                <a:latin typeface="Arial"/>
                <a:ea typeface="Arial"/>
                <a:cs typeface="Arial"/>
                <a:sym typeface="Arial"/>
              </a:rPr>
              <a:t/>
            </a:r>
            <a:br>
              <a:rPr lang="en" sz="1100" b="0" i="0" u="none" strike="noStrike" cap="none">
                <a:solidFill>
                  <a:schemeClr val="dk1"/>
                </a:solidFill>
                <a:latin typeface="Arial"/>
                <a:ea typeface="Arial"/>
                <a:cs typeface="Arial"/>
                <a:sym typeface="Arial"/>
              </a:rPr>
            </a:br>
            <a:endParaRPr lang="en"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1470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0" y="2914648"/>
            <a:ext cx="9144000" cy="2228999"/>
          </a:xfrm>
          <a:prstGeom prst="rect">
            <a:avLst/>
          </a:prstGeom>
          <a:solidFill>
            <a:schemeClr val="dk2"/>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11" name="Shape 11"/>
          <p:cNvCxnSpPr/>
          <p:nvPr/>
        </p:nvCxnSpPr>
        <p:spPr>
          <a:xfrm>
            <a:off x="0" y="2914649"/>
            <a:ext cx="9144000" cy="0"/>
          </a:xfrm>
          <a:prstGeom prst="straightConnector1">
            <a:avLst/>
          </a:prstGeom>
          <a:noFill/>
          <a:ln w="28575" cap="flat" cmpd="sng">
            <a:solidFill>
              <a:schemeClr val="dk1"/>
            </a:solidFill>
            <a:prstDash val="solid"/>
            <a:round/>
            <a:headEnd type="none" w="med" len="med"/>
            <a:tailEnd type="none" w="med" len="med"/>
          </a:ln>
        </p:spPr>
      </p:cxnSp>
      <p:sp>
        <p:nvSpPr>
          <p:cNvPr id="12" name="Shape 12"/>
          <p:cNvSpPr txBox="1">
            <a:spLocks noGrp="1"/>
          </p:cNvSpPr>
          <p:nvPr>
            <p:ph type="ctrTitle"/>
          </p:nvPr>
        </p:nvSpPr>
        <p:spPr>
          <a:xfrm>
            <a:off x="685800" y="1618312"/>
            <a:ext cx="7772400" cy="1238099"/>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Trebuchet MS"/>
              <a:buNone/>
              <a:defRPr sz="4800" b="1" i="0" u="none" strike="noStrike" cap="none">
                <a:solidFill>
                  <a:schemeClr val="dk2"/>
                </a:solidFill>
                <a:latin typeface="Trebuchet MS"/>
                <a:ea typeface="Trebuchet MS"/>
                <a:cs typeface="Trebuchet MS"/>
                <a:sym typeface="Trebuchet MS"/>
              </a:defRPr>
            </a:lvl1pPr>
            <a:lvl2pPr lvl="1"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2pPr>
            <a:lvl3pPr lvl="2"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3pPr>
            <a:lvl4pPr lvl="3"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4pPr>
            <a:lvl5pPr lvl="4"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5pPr>
            <a:lvl6pPr lvl="5"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6pPr>
            <a:lvl7pPr lvl="6"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7pPr>
            <a:lvl8pPr lvl="7"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8pPr>
            <a:lvl9pPr lvl="8" indent="0">
              <a:spcBef>
                <a:spcPts val="0"/>
              </a:spcBef>
              <a:buClr>
                <a:schemeClr val="dk2"/>
              </a:buClr>
              <a:buFont typeface="Trebuchet MS"/>
              <a:buNone/>
              <a:defRPr sz="4800" b="1">
                <a:solidFill>
                  <a:schemeClr val="dk2"/>
                </a:solidFill>
                <a:latin typeface="Trebuchet MS"/>
                <a:ea typeface="Trebuchet MS"/>
                <a:cs typeface="Trebuchet MS"/>
                <a:sym typeface="Trebuchet MS"/>
              </a:defRPr>
            </a:lvl9pPr>
          </a:lstStyle>
          <a:p>
            <a:endParaRPr/>
          </a:p>
        </p:txBody>
      </p:sp>
      <p:sp>
        <p:nvSpPr>
          <p:cNvPr id="13" name="Shape 13"/>
          <p:cNvSpPr txBox="1">
            <a:spLocks noGrp="1"/>
          </p:cNvSpPr>
          <p:nvPr>
            <p:ph type="subTitle" idx="1"/>
          </p:nvPr>
        </p:nvSpPr>
        <p:spPr>
          <a:xfrm>
            <a:off x="685800" y="2964775"/>
            <a:ext cx="7772400" cy="944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1pPr>
            <a:lvl2pPr marL="457200" marR="0" lvl="1"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2pPr>
            <a:lvl3pPr marL="914400" marR="0" lvl="2"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3pPr>
            <a:lvl4pPr marL="1371600" marR="0" lvl="3"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4pPr>
            <a:lvl5pPr marL="1828800" marR="0" lvl="4"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5pPr>
            <a:lvl6pPr marL="2286000" marR="0" lvl="5"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6pPr>
            <a:lvl7pPr marL="2743200" marR="0" lvl="6"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7pPr>
            <a:lvl8pPr marL="3200400" marR="0" lvl="7"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8pPr>
            <a:lvl9pPr marL="3657600" marR="0" lvl="8" indent="0" algn="l" rtl="0">
              <a:lnSpc>
                <a:spcPct val="100000"/>
              </a:lnSpc>
              <a:spcBef>
                <a:spcPts val="0"/>
              </a:spcBef>
              <a:spcAft>
                <a:spcPts val="0"/>
              </a:spcAft>
              <a:buClr>
                <a:schemeClr val="lt2"/>
              </a:buClr>
              <a:buFont typeface="Trebuchet MS"/>
              <a:buNone/>
              <a:defRPr sz="3600" b="0" i="0" u="none" strike="noStrike" cap="none">
                <a:solidFill>
                  <a:schemeClr val="lt2"/>
                </a:solidFill>
                <a:latin typeface="Trebuchet MS"/>
                <a:ea typeface="Trebuchet MS"/>
                <a:cs typeface="Trebuchet MS"/>
                <a:sym typeface="Trebuchet MS"/>
              </a:defRPr>
            </a:lvl9pPr>
          </a:lstStyle>
          <a:p>
            <a:endParaRPr/>
          </a:p>
        </p:txBody>
      </p:sp>
      <p:sp>
        <p:nvSpPr>
          <p:cNvPr id="14" name="Shape 14"/>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p:nvPr/>
        </p:nvSpPr>
        <p:spPr>
          <a:xfrm>
            <a:off x="0" y="0"/>
            <a:ext cx="9144000" cy="1127700"/>
          </a:xfrm>
          <a:prstGeom prst="rect">
            <a:avLst/>
          </a:prstGeom>
          <a:solidFill>
            <a:schemeClr val="dk2"/>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17" name="Shape 17"/>
          <p:cNvCxnSpPr/>
          <p:nvPr/>
        </p:nvCxnSpPr>
        <p:spPr>
          <a:xfrm>
            <a:off x="0" y="1127679"/>
            <a:ext cx="9144000" cy="0"/>
          </a:xfrm>
          <a:prstGeom prst="straightConnector1">
            <a:avLst/>
          </a:prstGeom>
          <a:noFill/>
          <a:ln w="28575" cap="flat" cmpd="sng">
            <a:solidFill>
              <a:schemeClr val="dk1"/>
            </a:solidFill>
            <a:prstDash val="solid"/>
            <a:round/>
            <a:headEnd type="none" w="med" len="med"/>
            <a:tailEnd type="none" w="med" len="med"/>
          </a:ln>
        </p:spPr>
      </p:cxnSp>
      <p:sp>
        <p:nvSpPr>
          <p:cNvPr id="18" name="Shape 18"/>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lt1"/>
              </a:buClr>
              <a:buFont typeface="Trebuchet MS"/>
              <a:buNone/>
              <a:defRPr sz="3600" b="1" i="0" u="none" strike="noStrike" cap="none">
                <a:solidFill>
                  <a:schemeClr val="lt1"/>
                </a:solidFill>
                <a:latin typeface="Trebuchet MS"/>
                <a:ea typeface="Trebuchet MS"/>
                <a:cs typeface="Trebuchet MS"/>
                <a:sym typeface="Trebuchet MS"/>
              </a:defRPr>
            </a:lvl1pPr>
            <a:lvl2pPr lvl="1"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2pPr>
            <a:lvl3pPr lvl="2"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3pPr>
            <a:lvl4pPr lvl="3"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4pPr>
            <a:lvl5pPr lvl="4"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5pPr>
            <a:lvl6pPr lvl="5"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6pPr>
            <a:lvl7pPr lvl="6"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7pPr>
            <a:lvl8pPr lvl="7"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8pPr>
            <a:lvl9pPr lvl="8"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9pPr>
          </a:lstStyle>
          <a:p>
            <a:endParaRPr/>
          </a:p>
        </p:txBody>
      </p:sp>
      <p:sp>
        <p:nvSpPr>
          <p:cNvPr id="19" name="Shape 19"/>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Trebuchet MS"/>
              <a:buNone/>
              <a:defRPr sz="3000" b="0" i="0" u="none" strike="noStrike" cap="none">
                <a:solidFill>
                  <a:schemeClr val="dk2"/>
                </a:solidFill>
                <a:latin typeface="Trebuchet MS"/>
                <a:ea typeface="Trebuchet MS"/>
                <a:cs typeface="Trebuchet MS"/>
                <a:sym typeface="Trebuchet MS"/>
              </a:defRPr>
            </a:lvl1pPr>
            <a:lvl2pPr marL="457200" marR="0" lvl="1" indent="0" algn="l" rtl="0">
              <a:lnSpc>
                <a:spcPct val="100000"/>
              </a:lnSpc>
              <a:spcBef>
                <a:spcPts val="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2pPr>
            <a:lvl3pPr marL="914400" marR="0" lvl="2" indent="0" algn="l" rtl="0">
              <a:lnSpc>
                <a:spcPct val="100000"/>
              </a:lnSpc>
              <a:spcBef>
                <a:spcPts val="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3pPr>
            <a:lvl4pPr marL="1371600" marR="0" lvl="3"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4pPr>
            <a:lvl5pPr marL="1828800" marR="0" lvl="4"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5pPr>
            <a:lvl6pPr marL="2286000" marR="0" lvl="5"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6pPr>
            <a:lvl7pPr marL="2743200" marR="0" lvl="6"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7pPr>
            <a:lvl8pPr marL="3200400" marR="0" lvl="7"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8pPr>
            <a:lvl9pPr marL="3657600" marR="0" lvl="8"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9pPr>
          </a:lstStyle>
          <a:p>
            <a:endParaRPr/>
          </a:p>
        </p:txBody>
      </p:sp>
      <p:sp>
        <p:nvSpPr>
          <p:cNvPr id="20" name="Shape 20"/>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p:nvPr/>
        </p:nvSpPr>
        <p:spPr>
          <a:xfrm>
            <a:off x="0" y="0"/>
            <a:ext cx="9144000" cy="1127700"/>
          </a:xfrm>
          <a:prstGeom prst="rect">
            <a:avLst/>
          </a:prstGeom>
          <a:solidFill>
            <a:schemeClr val="dk2"/>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5" name="Shape 25"/>
          <p:cNvCxnSpPr/>
          <p:nvPr/>
        </p:nvCxnSpPr>
        <p:spPr>
          <a:xfrm>
            <a:off x="0" y="1127679"/>
            <a:ext cx="9144000" cy="0"/>
          </a:xfrm>
          <a:prstGeom prst="straightConnector1">
            <a:avLst/>
          </a:prstGeom>
          <a:noFill/>
          <a:ln w="28575" cap="flat" cmpd="sng">
            <a:solidFill>
              <a:schemeClr val="dk1"/>
            </a:solidFill>
            <a:prstDash val="solid"/>
            <a:round/>
            <a:headEnd type="none" w="med" len="med"/>
            <a:tailEnd type="none" w="med" len="med"/>
          </a:ln>
        </p:spPr>
      </p:cxnSp>
      <p:sp>
        <p:nvSpPr>
          <p:cNvPr id="26" name="Shape 26"/>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lt1"/>
              </a:buClr>
              <a:buFont typeface="Trebuchet MS"/>
              <a:buNone/>
              <a:defRPr sz="3600" b="1" i="0" u="none" strike="noStrike" cap="none">
                <a:solidFill>
                  <a:schemeClr val="lt1"/>
                </a:solidFill>
                <a:latin typeface="Trebuchet MS"/>
                <a:ea typeface="Trebuchet MS"/>
                <a:cs typeface="Trebuchet MS"/>
                <a:sym typeface="Trebuchet MS"/>
              </a:defRPr>
            </a:lvl1pPr>
            <a:lvl2pPr lvl="1"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2pPr>
            <a:lvl3pPr lvl="2"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3pPr>
            <a:lvl4pPr lvl="3"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4pPr>
            <a:lvl5pPr lvl="4"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5pPr>
            <a:lvl6pPr lvl="5"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6pPr>
            <a:lvl7pPr lvl="6"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7pPr>
            <a:lvl8pPr lvl="7"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8pPr>
            <a:lvl9pPr lvl="8"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9pPr>
          </a:lstStyle>
          <a:p>
            <a:endParaRPr/>
          </a:p>
        </p:txBody>
      </p:sp>
      <p:sp>
        <p:nvSpPr>
          <p:cNvPr id="27" name="Shape 27"/>
          <p:cNvSpPr txBox="1">
            <a:spLocks noGrp="1"/>
          </p:cNvSpPr>
          <p:nvPr>
            <p:ph type="body" idx="1"/>
          </p:nvPr>
        </p:nvSpPr>
        <p:spPr>
          <a:xfrm>
            <a:off x="457200" y="1200150"/>
            <a:ext cx="3994500" cy="3725698"/>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Trebuchet MS"/>
              <a:buNone/>
              <a:defRPr sz="3000" b="0" i="0" u="none" strike="noStrike" cap="none">
                <a:solidFill>
                  <a:schemeClr val="dk2"/>
                </a:solidFill>
                <a:latin typeface="Trebuchet MS"/>
                <a:ea typeface="Trebuchet MS"/>
                <a:cs typeface="Trebuchet MS"/>
                <a:sym typeface="Trebuchet MS"/>
              </a:defRPr>
            </a:lvl1pPr>
            <a:lvl2pPr marL="457200" marR="0" lvl="1" indent="0" algn="l" rtl="0">
              <a:lnSpc>
                <a:spcPct val="100000"/>
              </a:lnSpc>
              <a:spcBef>
                <a:spcPts val="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2pPr>
            <a:lvl3pPr marL="914400" marR="0" lvl="2" indent="0" algn="l" rtl="0">
              <a:lnSpc>
                <a:spcPct val="100000"/>
              </a:lnSpc>
              <a:spcBef>
                <a:spcPts val="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3pPr>
            <a:lvl4pPr marL="1371600" marR="0" lvl="3"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4pPr>
            <a:lvl5pPr marL="1828800" marR="0" lvl="4"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5pPr>
            <a:lvl6pPr marL="2286000" marR="0" lvl="5"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6pPr>
            <a:lvl7pPr marL="2743200" marR="0" lvl="6"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7pPr>
            <a:lvl8pPr marL="3200400" marR="0" lvl="7"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8pPr>
            <a:lvl9pPr marL="3657600" marR="0" lvl="8"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9pPr>
          </a:lstStyle>
          <a:p>
            <a:endParaRPr/>
          </a:p>
        </p:txBody>
      </p:sp>
      <p:sp>
        <p:nvSpPr>
          <p:cNvPr id="28" name="Shape 28"/>
          <p:cNvSpPr txBox="1">
            <a:spLocks noGrp="1"/>
          </p:cNvSpPr>
          <p:nvPr>
            <p:ph type="body" idx="2"/>
          </p:nvPr>
        </p:nvSpPr>
        <p:spPr>
          <a:xfrm>
            <a:off x="4692273" y="1200150"/>
            <a:ext cx="3994500" cy="3725698"/>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2"/>
              </a:buClr>
              <a:buFont typeface="Trebuchet MS"/>
              <a:buNone/>
              <a:defRPr sz="3000" b="0" i="0" u="none" strike="noStrike" cap="none">
                <a:solidFill>
                  <a:schemeClr val="dk2"/>
                </a:solidFill>
                <a:latin typeface="Trebuchet MS"/>
                <a:ea typeface="Trebuchet MS"/>
                <a:cs typeface="Trebuchet MS"/>
                <a:sym typeface="Trebuchet MS"/>
              </a:defRPr>
            </a:lvl1pPr>
            <a:lvl2pPr marL="457200" marR="0" lvl="1" indent="0" algn="l" rtl="0">
              <a:lnSpc>
                <a:spcPct val="100000"/>
              </a:lnSpc>
              <a:spcBef>
                <a:spcPts val="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2pPr>
            <a:lvl3pPr marL="914400" marR="0" lvl="2" indent="0" algn="l" rtl="0">
              <a:lnSpc>
                <a:spcPct val="100000"/>
              </a:lnSpc>
              <a:spcBef>
                <a:spcPts val="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3pPr>
            <a:lvl4pPr marL="1371600" marR="0" lvl="3"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4pPr>
            <a:lvl5pPr marL="1828800" marR="0" lvl="4"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5pPr>
            <a:lvl6pPr marL="2286000" marR="0" lvl="5"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6pPr>
            <a:lvl7pPr marL="2743200" marR="0" lvl="6"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7pPr>
            <a:lvl8pPr marL="3200400" marR="0" lvl="7"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8pPr>
            <a:lvl9pPr marL="3657600" marR="0" lvl="8" indent="0" algn="l" rtl="0">
              <a:lnSpc>
                <a:spcPct val="100000"/>
              </a:lnSpc>
              <a:spcBef>
                <a:spcPts val="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9pPr>
          </a:lstStyle>
          <a:p>
            <a:endParaRPr/>
          </a:p>
        </p:txBody>
      </p:sp>
      <p:sp>
        <p:nvSpPr>
          <p:cNvPr id="29" name="Shape 29"/>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p:nvPr/>
        </p:nvSpPr>
        <p:spPr>
          <a:xfrm>
            <a:off x="0" y="0"/>
            <a:ext cx="9144000" cy="1127700"/>
          </a:xfrm>
          <a:prstGeom prst="rect">
            <a:avLst/>
          </a:prstGeom>
          <a:solidFill>
            <a:schemeClr val="dk2"/>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2" name="Shape 32"/>
          <p:cNvCxnSpPr/>
          <p:nvPr/>
        </p:nvCxnSpPr>
        <p:spPr>
          <a:xfrm>
            <a:off x="0" y="1127679"/>
            <a:ext cx="9144000" cy="0"/>
          </a:xfrm>
          <a:prstGeom prst="straightConnector1">
            <a:avLst/>
          </a:prstGeom>
          <a:noFill/>
          <a:ln w="28575" cap="flat" cmpd="sng">
            <a:solidFill>
              <a:schemeClr val="dk1"/>
            </a:solidFill>
            <a:prstDash val="solid"/>
            <a:round/>
            <a:headEnd type="none" w="med" len="med"/>
            <a:tailEnd type="none" w="med" len="med"/>
          </a:ln>
        </p:spPr>
      </p:cxnSp>
      <p:sp>
        <p:nvSpPr>
          <p:cNvPr id="33" name="Shape 3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lt1"/>
              </a:buClr>
              <a:buFont typeface="Trebuchet MS"/>
              <a:buNone/>
              <a:defRPr sz="3600" b="1" i="0" u="none" strike="noStrike" cap="none">
                <a:solidFill>
                  <a:schemeClr val="lt1"/>
                </a:solidFill>
                <a:latin typeface="Trebuchet MS"/>
                <a:ea typeface="Trebuchet MS"/>
                <a:cs typeface="Trebuchet MS"/>
                <a:sym typeface="Trebuchet MS"/>
              </a:defRPr>
            </a:lvl1pPr>
            <a:lvl2pPr lvl="1"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2pPr>
            <a:lvl3pPr lvl="2"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3pPr>
            <a:lvl4pPr lvl="3"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4pPr>
            <a:lvl5pPr lvl="4"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5pPr>
            <a:lvl6pPr lvl="5"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6pPr>
            <a:lvl7pPr lvl="6"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7pPr>
            <a:lvl8pPr lvl="7"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8pPr>
            <a:lvl9pPr lvl="8"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9pPr>
          </a:lstStyle>
          <a:p>
            <a:endParaRPr/>
          </a:p>
        </p:txBody>
      </p:sp>
      <p:sp>
        <p:nvSpPr>
          <p:cNvPr id="34" name="Shape 34"/>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aption">
    <p:spTree>
      <p:nvGrpSpPr>
        <p:cNvPr id="1" name="Shape 35"/>
        <p:cNvGrpSpPr/>
        <p:nvPr/>
      </p:nvGrpSpPr>
      <p:grpSpPr>
        <a:xfrm>
          <a:off x="0" y="0"/>
          <a:ext cx="0" cy="0"/>
          <a:chOff x="0" y="0"/>
          <a:chExt cx="0" cy="0"/>
        </a:xfrm>
      </p:grpSpPr>
      <p:sp>
        <p:nvSpPr>
          <p:cNvPr id="36" name="Shape 36"/>
          <p:cNvSpPr/>
          <p:nvPr/>
        </p:nvSpPr>
        <p:spPr>
          <a:xfrm>
            <a:off x="0" y="4225080"/>
            <a:ext cx="9144000" cy="918300"/>
          </a:xfrm>
          <a:prstGeom prst="rect">
            <a:avLst/>
          </a:prstGeom>
          <a:solidFill>
            <a:schemeClr val="dk2"/>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7" name="Shape 37"/>
          <p:cNvCxnSpPr/>
          <p:nvPr/>
        </p:nvCxnSpPr>
        <p:spPr>
          <a:xfrm>
            <a:off x="0" y="4225080"/>
            <a:ext cx="9144000" cy="0"/>
          </a:xfrm>
          <a:prstGeom prst="straightConnector1">
            <a:avLst/>
          </a:prstGeom>
          <a:noFill/>
          <a:ln w="28575" cap="flat" cmpd="sng">
            <a:solidFill>
              <a:schemeClr val="dk1"/>
            </a:solidFill>
            <a:prstDash val="solid"/>
            <a:round/>
            <a:headEnd type="none" w="med" len="med"/>
            <a:tailEnd type="none" w="med" len="med"/>
          </a:ln>
        </p:spPr>
      </p:cxnSp>
      <p:sp>
        <p:nvSpPr>
          <p:cNvPr id="38" name="Shape 38"/>
          <p:cNvSpPr txBox="1">
            <a:spLocks noGrp="1"/>
          </p:cNvSpPr>
          <p:nvPr>
            <p:ph type="body" idx="1"/>
          </p:nvPr>
        </p:nvSpPr>
        <p:spPr>
          <a:xfrm>
            <a:off x="457200" y="4406307"/>
            <a:ext cx="8229600" cy="5195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lt1"/>
              </a:buClr>
              <a:buFont typeface="Trebuchet MS"/>
              <a:buNone/>
              <a:defRPr sz="1800" b="0" i="0" u="none" strike="noStrike" cap="none">
                <a:solidFill>
                  <a:schemeClr val="lt1"/>
                </a:solidFill>
                <a:latin typeface="Trebuchet MS"/>
                <a:ea typeface="Trebuchet MS"/>
                <a:cs typeface="Trebuchet MS"/>
                <a:sym typeface="Trebuchet MS"/>
              </a:defRPr>
            </a:lvl1pPr>
            <a:lvl2pPr marL="457200" marR="0" lvl="1" indent="0" algn="l" rtl="0">
              <a:lnSpc>
                <a:spcPct val="100000"/>
              </a:lnSpc>
              <a:spcBef>
                <a:spcPts val="48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2pPr>
            <a:lvl3pPr marL="914400" marR="0" lvl="2" indent="0" algn="l" rtl="0">
              <a:lnSpc>
                <a:spcPct val="100000"/>
              </a:lnSpc>
              <a:spcBef>
                <a:spcPts val="480"/>
              </a:spcBef>
              <a:spcAft>
                <a:spcPts val="0"/>
              </a:spcAft>
              <a:buClr>
                <a:schemeClr val="dk2"/>
              </a:buClr>
              <a:buFont typeface="Trebuchet MS"/>
              <a:buNone/>
              <a:defRPr sz="2400" b="0" i="0" u="none" strike="noStrike" cap="none">
                <a:solidFill>
                  <a:schemeClr val="dk2"/>
                </a:solidFill>
                <a:latin typeface="Trebuchet MS"/>
                <a:ea typeface="Trebuchet MS"/>
                <a:cs typeface="Trebuchet MS"/>
                <a:sym typeface="Trebuchet MS"/>
              </a:defRPr>
            </a:lvl3pPr>
            <a:lvl4pPr marL="1371600" marR="0" lvl="3" indent="0" algn="l" rtl="0">
              <a:lnSpc>
                <a:spcPct val="100000"/>
              </a:lnSpc>
              <a:spcBef>
                <a:spcPts val="36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4pPr>
            <a:lvl5pPr marL="1828800" marR="0" lvl="4" indent="0" algn="l" rtl="0">
              <a:lnSpc>
                <a:spcPct val="100000"/>
              </a:lnSpc>
              <a:spcBef>
                <a:spcPts val="36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5pPr>
            <a:lvl6pPr marL="2286000" marR="0" lvl="5" indent="0" algn="l" rtl="0">
              <a:lnSpc>
                <a:spcPct val="100000"/>
              </a:lnSpc>
              <a:spcBef>
                <a:spcPts val="36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6pPr>
            <a:lvl7pPr marL="2743200" marR="0" lvl="6" indent="0" algn="l" rtl="0">
              <a:lnSpc>
                <a:spcPct val="100000"/>
              </a:lnSpc>
              <a:spcBef>
                <a:spcPts val="36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7pPr>
            <a:lvl8pPr marL="3200400" marR="0" lvl="7" indent="0" algn="l" rtl="0">
              <a:lnSpc>
                <a:spcPct val="100000"/>
              </a:lnSpc>
              <a:spcBef>
                <a:spcPts val="36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8pPr>
            <a:lvl9pPr marL="3657600" marR="0" lvl="8" indent="0" algn="l" rtl="0">
              <a:lnSpc>
                <a:spcPct val="100000"/>
              </a:lnSpc>
              <a:spcBef>
                <a:spcPts val="360"/>
              </a:spcBef>
              <a:spcAft>
                <a:spcPts val="0"/>
              </a:spcAft>
              <a:buClr>
                <a:schemeClr val="dk2"/>
              </a:buClr>
              <a:buFont typeface="Trebuchet MS"/>
              <a:buNone/>
              <a:defRPr sz="1800" b="0" i="0" u="none" strike="noStrike" cap="none">
                <a:solidFill>
                  <a:schemeClr val="dk2"/>
                </a:solidFill>
                <a:latin typeface="Trebuchet MS"/>
                <a:ea typeface="Trebuchet MS"/>
                <a:cs typeface="Trebuchet MS"/>
                <a:sym typeface="Trebuchet MS"/>
              </a:defRPr>
            </a:lvl9pPr>
          </a:lstStyle>
          <a:p>
            <a:endParaRPr/>
          </a:p>
        </p:txBody>
      </p:sp>
      <p:sp>
        <p:nvSpPr>
          <p:cNvPr id="39" name="Shape 39"/>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lt1"/>
              </a:buClr>
              <a:buFont typeface="Trebuchet MS"/>
              <a:buNone/>
              <a:defRPr sz="3600" b="1" i="0" u="none" strike="noStrike" cap="none">
                <a:solidFill>
                  <a:schemeClr val="lt1"/>
                </a:solidFill>
                <a:latin typeface="Trebuchet MS"/>
                <a:ea typeface="Trebuchet MS"/>
                <a:cs typeface="Trebuchet MS"/>
                <a:sym typeface="Trebuchet MS"/>
              </a:defRPr>
            </a:lvl1pPr>
            <a:lvl2pPr lvl="1"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2pPr>
            <a:lvl3pPr lvl="2"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3pPr>
            <a:lvl4pPr lvl="3"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4pPr>
            <a:lvl5pPr lvl="4"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5pPr>
            <a:lvl6pPr lvl="5"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6pPr>
            <a:lvl7pPr lvl="6"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7pPr>
            <a:lvl8pPr lvl="7"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8pPr>
            <a:lvl9pPr lvl="8" indent="0">
              <a:spcBef>
                <a:spcPts val="0"/>
              </a:spcBef>
              <a:buClr>
                <a:schemeClr val="lt1"/>
              </a:buClr>
              <a:buFont typeface="Trebuchet MS"/>
              <a:buNone/>
              <a:defRPr sz="3600" b="1">
                <a:solidFill>
                  <a:schemeClr val="lt1"/>
                </a:solidFill>
                <a:latin typeface="Trebuchet MS"/>
                <a:ea typeface="Trebuchet MS"/>
                <a:cs typeface="Trebuchet MS"/>
                <a:sym typeface="Trebuchet MS"/>
              </a:defRPr>
            </a:lvl9pPr>
          </a:lstStyle>
          <a:p>
            <a:endParaRPr/>
          </a:p>
        </p:txBody>
      </p:sp>
      <p:sp>
        <p:nvSpPr>
          <p:cNvPr id="7" name="Shape 7"/>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lstStyle>
            <a:lvl1pPr marL="0" marR="0" lvl="0" indent="0" algn="l" rtl="0">
              <a:lnSpc>
                <a:spcPct val="100000"/>
              </a:lnSpc>
              <a:spcBef>
                <a:spcPts val="600"/>
              </a:spcBef>
              <a:spcAft>
                <a:spcPts val="0"/>
              </a:spcAft>
              <a:buClr>
                <a:schemeClr val="dk2"/>
              </a:buClr>
              <a:buFont typeface="Trebuchet MS"/>
              <a:buChar char="●"/>
              <a:defRPr sz="3000" b="0" i="0" u="none" strike="noStrike" cap="none">
                <a:solidFill>
                  <a:schemeClr val="dk2"/>
                </a:solidFill>
                <a:latin typeface="Trebuchet MS"/>
                <a:ea typeface="Trebuchet MS"/>
                <a:cs typeface="Trebuchet MS"/>
                <a:sym typeface="Trebuchet MS"/>
              </a:defRPr>
            </a:lvl1pPr>
            <a:lvl2pPr marL="457200" marR="0" lvl="1" indent="0" algn="l" rtl="0">
              <a:lnSpc>
                <a:spcPct val="100000"/>
              </a:lnSpc>
              <a:spcBef>
                <a:spcPts val="480"/>
              </a:spcBef>
              <a:spcAft>
                <a:spcPts val="0"/>
              </a:spcAft>
              <a:buClr>
                <a:schemeClr val="dk2"/>
              </a:buClr>
              <a:buFont typeface="Trebuchet MS"/>
              <a:buChar char="○"/>
              <a:defRPr sz="2400" b="0" i="0" u="none" strike="noStrike" cap="none">
                <a:solidFill>
                  <a:schemeClr val="dk2"/>
                </a:solidFill>
                <a:latin typeface="Trebuchet MS"/>
                <a:ea typeface="Trebuchet MS"/>
                <a:cs typeface="Trebuchet MS"/>
                <a:sym typeface="Trebuchet MS"/>
              </a:defRPr>
            </a:lvl2pPr>
            <a:lvl3pPr marL="914400" marR="0" lvl="2" indent="0" algn="l" rtl="0">
              <a:lnSpc>
                <a:spcPct val="100000"/>
              </a:lnSpc>
              <a:spcBef>
                <a:spcPts val="480"/>
              </a:spcBef>
              <a:spcAft>
                <a:spcPts val="0"/>
              </a:spcAft>
              <a:buClr>
                <a:schemeClr val="dk2"/>
              </a:buClr>
              <a:buFont typeface="Trebuchet MS"/>
              <a:buChar char="■"/>
              <a:defRPr sz="2400" b="0" i="0" u="none" strike="noStrike" cap="none">
                <a:solidFill>
                  <a:schemeClr val="dk2"/>
                </a:solidFill>
                <a:latin typeface="Trebuchet MS"/>
                <a:ea typeface="Trebuchet MS"/>
                <a:cs typeface="Trebuchet MS"/>
                <a:sym typeface="Trebuchet MS"/>
              </a:defRPr>
            </a:lvl3pPr>
            <a:lvl4pPr marL="1371600" marR="0" lvl="3" indent="0" algn="l" rtl="0">
              <a:lnSpc>
                <a:spcPct val="100000"/>
              </a:lnSpc>
              <a:spcBef>
                <a:spcPts val="360"/>
              </a:spcBef>
              <a:spcAft>
                <a:spcPts val="0"/>
              </a:spcAft>
              <a:buClr>
                <a:schemeClr val="dk2"/>
              </a:buClr>
              <a:buFont typeface="Trebuchet MS"/>
              <a:buChar char="●"/>
              <a:defRPr sz="1800" b="0" i="0" u="none" strike="noStrike" cap="none">
                <a:solidFill>
                  <a:schemeClr val="dk2"/>
                </a:solidFill>
                <a:latin typeface="Trebuchet MS"/>
                <a:ea typeface="Trebuchet MS"/>
                <a:cs typeface="Trebuchet MS"/>
                <a:sym typeface="Trebuchet MS"/>
              </a:defRPr>
            </a:lvl4pPr>
            <a:lvl5pPr marL="1828800" marR="0" lvl="4" indent="0" algn="l" rtl="0">
              <a:lnSpc>
                <a:spcPct val="100000"/>
              </a:lnSpc>
              <a:spcBef>
                <a:spcPts val="360"/>
              </a:spcBef>
              <a:spcAft>
                <a:spcPts val="0"/>
              </a:spcAft>
              <a:buClr>
                <a:schemeClr val="dk2"/>
              </a:buClr>
              <a:buFont typeface="Trebuchet MS"/>
              <a:buChar char="○"/>
              <a:defRPr sz="1800" b="0" i="0" u="none" strike="noStrike" cap="none">
                <a:solidFill>
                  <a:schemeClr val="dk2"/>
                </a:solidFill>
                <a:latin typeface="Trebuchet MS"/>
                <a:ea typeface="Trebuchet MS"/>
                <a:cs typeface="Trebuchet MS"/>
                <a:sym typeface="Trebuchet MS"/>
              </a:defRPr>
            </a:lvl5pPr>
            <a:lvl6pPr marL="2286000" marR="0" lvl="5" indent="0" algn="l" rtl="0">
              <a:lnSpc>
                <a:spcPct val="100000"/>
              </a:lnSpc>
              <a:spcBef>
                <a:spcPts val="360"/>
              </a:spcBef>
              <a:spcAft>
                <a:spcPts val="0"/>
              </a:spcAft>
              <a:buClr>
                <a:schemeClr val="dk2"/>
              </a:buClr>
              <a:buFont typeface="Trebuchet MS"/>
              <a:buChar char="■"/>
              <a:defRPr sz="1800" b="0" i="0" u="none" strike="noStrike" cap="none">
                <a:solidFill>
                  <a:schemeClr val="dk2"/>
                </a:solidFill>
                <a:latin typeface="Trebuchet MS"/>
                <a:ea typeface="Trebuchet MS"/>
                <a:cs typeface="Trebuchet MS"/>
                <a:sym typeface="Trebuchet MS"/>
              </a:defRPr>
            </a:lvl6pPr>
            <a:lvl7pPr marL="2743200" marR="0" lvl="6" indent="0" algn="l" rtl="0">
              <a:lnSpc>
                <a:spcPct val="100000"/>
              </a:lnSpc>
              <a:spcBef>
                <a:spcPts val="360"/>
              </a:spcBef>
              <a:spcAft>
                <a:spcPts val="0"/>
              </a:spcAft>
              <a:buClr>
                <a:schemeClr val="dk2"/>
              </a:buClr>
              <a:buFont typeface="Trebuchet MS"/>
              <a:buChar char="●"/>
              <a:defRPr sz="1800" b="0" i="0" u="none" strike="noStrike" cap="none">
                <a:solidFill>
                  <a:schemeClr val="dk2"/>
                </a:solidFill>
                <a:latin typeface="Trebuchet MS"/>
                <a:ea typeface="Trebuchet MS"/>
                <a:cs typeface="Trebuchet MS"/>
                <a:sym typeface="Trebuchet MS"/>
              </a:defRPr>
            </a:lvl7pPr>
            <a:lvl8pPr marL="3200400" marR="0" lvl="7" indent="0" algn="l" rtl="0">
              <a:lnSpc>
                <a:spcPct val="100000"/>
              </a:lnSpc>
              <a:spcBef>
                <a:spcPts val="360"/>
              </a:spcBef>
              <a:spcAft>
                <a:spcPts val="0"/>
              </a:spcAft>
              <a:buClr>
                <a:schemeClr val="dk2"/>
              </a:buClr>
              <a:buFont typeface="Trebuchet MS"/>
              <a:buChar char="○"/>
              <a:defRPr sz="1800" b="0" i="0" u="none" strike="noStrike" cap="none">
                <a:solidFill>
                  <a:schemeClr val="dk2"/>
                </a:solidFill>
                <a:latin typeface="Trebuchet MS"/>
                <a:ea typeface="Trebuchet MS"/>
                <a:cs typeface="Trebuchet MS"/>
                <a:sym typeface="Trebuchet MS"/>
              </a:defRPr>
            </a:lvl8pPr>
            <a:lvl9pPr marL="3657600" marR="0" lvl="8" indent="0" algn="l" rtl="0">
              <a:lnSpc>
                <a:spcPct val="100000"/>
              </a:lnSpc>
              <a:spcBef>
                <a:spcPts val="360"/>
              </a:spcBef>
              <a:spcAft>
                <a:spcPts val="0"/>
              </a:spcAft>
              <a:buClr>
                <a:schemeClr val="dk2"/>
              </a:buClr>
              <a:buFont typeface="Trebuchet MS"/>
              <a:buChar char="■"/>
              <a:defRPr sz="1800" b="0" i="0" u="none" strike="noStrike" cap="none">
                <a:solidFill>
                  <a:schemeClr val="dk2"/>
                </a:solidFill>
                <a:latin typeface="Trebuchet MS"/>
                <a:ea typeface="Trebuchet MS"/>
                <a:cs typeface="Trebuchet MS"/>
                <a:sym typeface="Trebuchet MS"/>
              </a:defRPr>
            </a:lvl9pPr>
          </a:lstStyle>
          <a:p>
            <a:endParaRPr/>
          </a:p>
        </p:txBody>
      </p:sp>
      <p:sp>
        <p:nvSpPr>
          <p:cNvPr id="8" name="Shape 8"/>
          <p:cNvSpPr txBox="1">
            <a:spLocks noGrp="1"/>
          </p:cNvSpPr>
          <p:nvPr>
            <p:ph type="sldNum" idx="12"/>
          </p:nvPr>
        </p:nvSpPr>
        <p:spPr>
          <a:xfrm>
            <a:off x="8556789" y="4749850"/>
            <a:ext cx="548699" cy="3936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Trebuchet MS"/>
              <a:buNone/>
            </a:pPr>
            <a:fld id="{00000000-1234-1234-1234-123412341234}" type="slidenum">
              <a:rPr lang="en" sz="1300" b="0" i="0" u="none" strike="noStrike" cap="none">
                <a:solidFill>
                  <a:schemeClr val="dk2"/>
                </a:solidFill>
                <a:latin typeface="Trebuchet MS"/>
                <a:ea typeface="Trebuchet MS"/>
                <a:cs typeface="Trebuchet MS"/>
                <a:sym typeface="Trebuchet MS"/>
              </a:rPr>
              <a:t>‹#›</a:t>
            </a:fld>
            <a:endParaRPr lang="en" sz="1300" b="0" i="0" u="none" strike="noStrike" cap="none">
              <a:solidFill>
                <a:schemeClr val="dk2"/>
              </a:solidFill>
              <a:latin typeface="Trebuchet MS"/>
              <a:ea typeface="Trebuchet MS"/>
              <a:cs typeface="Trebuchet MS"/>
              <a:sym typeface="Trebuchet M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sap.library.illinois.edu/abou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aam-us.org/resources/assessment-programs/MAP" TargetMode="External"/><Relationship Id="rId4" Type="http://schemas.openxmlformats.org/officeDocument/2006/relationships/hyperlink" Target="http://www.heritagepreservation.org/CA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edcc.org/free-resources/preservation-leaflets/overvie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ustainableheritagenetwork.org/digital-heritage/category/preservation" TargetMode="External"/><Relationship Id="rId5" Type="http://schemas.openxmlformats.org/officeDocument/2006/relationships/hyperlink" Target="http://www.ccaha.org/publications" TargetMode="External"/><Relationship Id="rId4" Type="http://schemas.openxmlformats.org/officeDocument/2006/relationships/hyperlink" Target="https://psap.library.illinois.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ctrTitle"/>
          </p:nvPr>
        </p:nvSpPr>
        <p:spPr>
          <a:xfrm>
            <a:off x="685800" y="1618312"/>
            <a:ext cx="7772400" cy="1238099"/>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Trebuchet MS"/>
              <a:buNone/>
            </a:pPr>
            <a:r>
              <a:rPr lang="en" sz="4800" b="1" i="0" u="none" strike="noStrike" cap="none">
                <a:solidFill>
                  <a:schemeClr val="dk2"/>
                </a:solidFill>
                <a:latin typeface="Trebuchet MS"/>
                <a:ea typeface="Trebuchet MS"/>
                <a:cs typeface="Trebuchet MS"/>
                <a:sym typeface="Trebuchet MS"/>
              </a:rPr>
              <a:t>Preservation</a:t>
            </a:r>
          </a:p>
        </p:txBody>
      </p:sp>
      <p:sp>
        <p:nvSpPr>
          <p:cNvPr id="45" name="Shape 45"/>
          <p:cNvSpPr txBox="1">
            <a:spLocks noGrp="1"/>
          </p:cNvSpPr>
          <p:nvPr>
            <p:ph type="subTitle" idx="1"/>
          </p:nvPr>
        </p:nvSpPr>
        <p:spPr>
          <a:xfrm>
            <a:off x="685800" y="2964775"/>
            <a:ext cx="7772400" cy="9447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lt2"/>
              </a:buClr>
              <a:buSzPct val="25000"/>
              <a:buFont typeface="Trebuchet MS"/>
              <a:buNone/>
            </a:pPr>
            <a:r>
              <a:rPr lang="en" sz="3600" b="0" i="0" u="none" strike="noStrike" cap="none" dirty="0" smtClean="0">
                <a:solidFill>
                  <a:schemeClr val="lt2"/>
                </a:solidFill>
                <a:latin typeface="Trebuchet MS"/>
                <a:ea typeface="Trebuchet MS"/>
                <a:cs typeface="Trebuchet MS"/>
                <a:sym typeface="Trebuchet MS"/>
              </a:rPr>
              <a:t>Digital Stewardship Curriculum</a:t>
            </a:r>
            <a:endParaRPr lang="en" sz="3600" b="0" i="0" u="none" strike="noStrike" cap="none" dirty="0">
              <a:solidFill>
                <a:schemeClr val="lt2"/>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lt2"/>
              </a:buClr>
              <a:buSzPct val="25000"/>
              <a:buFont typeface="Trebuchet MS"/>
              <a:buNone/>
            </a:pPr>
            <a:endParaRPr sz="3600" b="0" i="0" u="none" strike="noStrike" cap="none" dirty="0">
              <a:solidFill>
                <a:schemeClr val="lt2"/>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Housing and Storage</a:t>
            </a:r>
          </a:p>
        </p:txBody>
      </p:sp>
      <p:sp>
        <p:nvSpPr>
          <p:cNvPr id="100" name="Shape 100"/>
          <p:cNvSpPr txBox="1">
            <a:spLocks noGrp="1"/>
          </p:cNvSpPr>
          <p:nvPr>
            <p:ph type="body" idx="1"/>
          </p:nvPr>
        </p:nvSpPr>
        <p:spPr>
          <a:xfrm>
            <a:off x="457200" y="1200150"/>
            <a:ext cx="8686800" cy="3725698"/>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Trebuchet MS"/>
              <a:buNone/>
            </a:pPr>
            <a:r>
              <a:rPr lang="en" sz="3000" b="1" i="0" u="none" strike="noStrike" cap="none">
                <a:solidFill>
                  <a:schemeClr val="dk2"/>
                </a:solidFill>
                <a:latin typeface="Trebuchet MS"/>
                <a:ea typeface="Trebuchet MS"/>
                <a:cs typeface="Trebuchet MS"/>
                <a:sym typeface="Trebuchet MS"/>
              </a:rPr>
              <a:t>Papers:</a:t>
            </a:r>
            <a:r>
              <a:rPr lang="en" sz="3000" b="0" i="0" u="none" strike="noStrike" cap="none">
                <a:solidFill>
                  <a:schemeClr val="dk2"/>
                </a:solidFill>
                <a:latin typeface="Trebuchet MS"/>
                <a:ea typeface="Trebuchet MS"/>
                <a:cs typeface="Trebuchet MS"/>
                <a:sym typeface="Trebuchet MS"/>
              </a:rPr>
              <a:t> </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Acid free folders and boxes</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Properly fitting housing to material</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Separate acidic or damaging papers, interfile sheets of blank paper</a:t>
            </a:r>
          </a:p>
          <a:p>
            <a:pPr marL="457200" marR="0" lvl="0" indent="-22860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2"/>
              </a:buClr>
              <a:buSzPct val="25000"/>
              <a:buFont typeface="Trebuchet MS"/>
              <a:buNone/>
            </a:pPr>
            <a:endParaRPr sz="3000" b="1"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fade">
                                      <p:cBhvr>
                                        <p:cTn id="7" dur="1000"/>
                                        <p:tgtEl>
                                          <p:spTgt spid="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fade">
                                      <p:cBhvr>
                                        <p:cTn id="12" dur="1000"/>
                                        <p:tgtEl>
                                          <p:spTgt spid="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xEl>
                                              <p:pRg st="2" end="2"/>
                                            </p:txEl>
                                          </p:spTgt>
                                        </p:tgtEl>
                                        <p:attrNameLst>
                                          <p:attrName>style.visibility</p:attrName>
                                        </p:attrNameLst>
                                      </p:cBhvr>
                                      <p:to>
                                        <p:strVal val="visible"/>
                                      </p:to>
                                    </p:set>
                                    <p:animEffect transition="in" filter="fade">
                                      <p:cBhvr>
                                        <p:cTn id="17" dur="1000"/>
                                        <p:tgtEl>
                                          <p:spTgt spid="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xEl>
                                              <p:pRg st="3" end="3"/>
                                            </p:txEl>
                                          </p:spTgt>
                                        </p:tgtEl>
                                        <p:attrNameLst>
                                          <p:attrName>style.visibility</p:attrName>
                                        </p:attrNameLst>
                                      </p:cBhvr>
                                      <p:to>
                                        <p:strVal val="visible"/>
                                      </p:to>
                                    </p:set>
                                    <p:animEffect transition="in" filter="fade">
                                      <p:cBhvr>
                                        <p:cTn id="22" dur="1000"/>
                                        <p:tgtEl>
                                          <p:spTgt spid="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xEl>
                                              <p:pRg st="4" end="4"/>
                                            </p:txEl>
                                          </p:spTgt>
                                        </p:tgtEl>
                                        <p:attrNameLst>
                                          <p:attrName>style.visibility</p:attrName>
                                        </p:attrNameLst>
                                      </p:cBhvr>
                                      <p:to>
                                        <p:strVal val="visible"/>
                                      </p:to>
                                    </p:set>
                                    <p:animEffect transition="in" filter="fade">
                                      <p:cBhvr>
                                        <p:cTn id="27" dur="1000"/>
                                        <p:tgtEl>
                                          <p:spTgt spid="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
                                            <p:txEl>
                                              <p:pRg st="5" end="5"/>
                                            </p:txEl>
                                          </p:spTgt>
                                        </p:tgtEl>
                                        <p:attrNameLst>
                                          <p:attrName>style.visibility</p:attrName>
                                        </p:attrNameLst>
                                      </p:cBhvr>
                                      <p:to>
                                        <p:strVal val="visible"/>
                                      </p:to>
                                    </p:set>
                                    <p:animEffect transition="in" filter="fade">
                                      <p:cBhvr>
                                        <p:cTn id="32" dur="100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rotWithShape="1">
          <a:blip r:embed="rId3">
            <a:alphaModFix/>
          </a:blip>
          <a:srcRect/>
          <a:stretch/>
        </p:blipFill>
        <p:spPr>
          <a:xfrm>
            <a:off x="1682000" y="0"/>
            <a:ext cx="5780000"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rotWithShape="1">
          <a:blip r:embed="rId3">
            <a:alphaModFix/>
          </a:blip>
          <a:srcRect/>
          <a:stretch/>
        </p:blipFill>
        <p:spPr>
          <a:xfrm>
            <a:off x="995312" y="345125"/>
            <a:ext cx="2232126" cy="1804250"/>
          </a:xfrm>
          <a:prstGeom prst="rect">
            <a:avLst/>
          </a:prstGeom>
          <a:noFill/>
          <a:ln>
            <a:noFill/>
          </a:ln>
        </p:spPr>
      </p:pic>
      <p:pic>
        <p:nvPicPr>
          <p:cNvPr id="111" name="Shape 111"/>
          <p:cNvPicPr preferRelativeResize="0"/>
          <p:nvPr/>
        </p:nvPicPr>
        <p:blipFill rotWithShape="1">
          <a:blip r:embed="rId4">
            <a:alphaModFix/>
          </a:blip>
          <a:srcRect/>
          <a:stretch/>
        </p:blipFill>
        <p:spPr>
          <a:xfrm>
            <a:off x="233750" y="2479248"/>
            <a:ext cx="3755248" cy="2326900"/>
          </a:xfrm>
          <a:prstGeom prst="rect">
            <a:avLst/>
          </a:prstGeom>
          <a:noFill/>
          <a:ln>
            <a:noFill/>
          </a:ln>
        </p:spPr>
      </p:pic>
      <p:pic>
        <p:nvPicPr>
          <p:cNvPr id="112" name="Shape 112"/>
          <p:cNvPicPr preferRelativeResize="0"/>
          <p:nvPr/>
        </p:nvPicPr>
        <p:blipFill>
          <a:blip r:embed="rId5">
            <a:alphaModFix/>
          </a:blip>
          <a:stretch>
            <a:fillRect/>
          </a:stretch>
        </p:blipFill>
        <p:spPr>
          <a:xfrm>
            <a:off x="4160199" y="766950"/>
            <a:ext cx="4812801" cy="36096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descr="https://upload.wikimedia.org/wikipedia/en/thumb/f/fb/Michigan_State_Map_Library.jpg/1024px-Michigan_State_Map_Library.jpg"/>
          <p:cNvPicPr preferRelativeResize="0"/>
          <p:nvPr/>
        </p:nvPicPr>
        <p:blipFill rotWithShape="1">
          <a:blip r:embed="rId3">
            <a:alphaModFix/>
          </a:blip>
          <a:srcRect/>
          <a:stretch/>
        </p:blipFill>
        <p:spPr>
          <a:xfrm>
            <a:off x="274987" y="469418"/>
            <a:ext cx="4333281" cy="4064684"/>
          </a:xfrm>
          <a:prstGeom prst="rect">
            <a:avLst/>
          </a:prstGeom>
          <a:noFill/>
          <a:ln>
            <a:noFill/>
          </a:ln>
        </p:spPr>
      </p:pic>
      <p:pic>
        <p:nvPicPr>
          <p:cNvPr id="118" name="Shape 118"/>
          <p:cNvPicPr preferRelativeResize="0"/>
          <p:nvPr/>
        </p:nvPicPr>
        <p:blipFill rotWithShape="1">
          <a:blip r:embed="rId4">
            <a:alphaModFix/>
          </a:blip>
          <a:srcRect l="30226"/>
          <a:stretch/>
        </p:blipFill>
        <p:spPr>
          <a:xfrm>
            <a:off x="4608262" y="469425"/>
            <a:ext cx="4260750" cy="4064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a:stretch/>
        </p:blipFill>
        <p:spPr>
          <a:xfrm>
            <a:off x="887137" y="2297650"/>
            <a:ext cx="2134387" cy="2845850"/>
          </a:xfrm>
          <a:prstGeom prst="rect">
            <a:avLst/>
          </a:prstGeom>
          <a:noFill/>
          <a:ln>
            <a:noFill/>
          </a:ln>
        </p:spPr>
      </p:pic>
      <p:pic>
        <p:nvPicPr>
          <p:cNvPr id="124" name="Shape 124"/>
          <p:cNvPicPr preferRelativeResize="0"/>
          <p:nvPr/>
        </p:nvPicPr>
        <p:blipFill rotWithShape="1">
          <a:blip r:embed="rId4">
            <a:alphaModFix/>
          </a:blip>
          <a:srcRect/>
          <a:stretch/>
        </p:blipFill>
        <p:spPr>
          <a:xfrm>
            <a:off x="289748" y="0"/>
            <a:ext cx="3329177" cy="2297649"/>
          </a:xfrm>
          <a:prstGeom prst="rect">
            <a:avLst/>
          </a:prstGeom>
          <a:noFill/>
          <a:ln>
            <a:noFill/>
          </a:ln>
        </p:spPr>
      </p:pic>
      <p:pic>
        <p:nvPicPr>
          <p:cNvPr id="125" name="Shape 125"/>
          <p:cNvPicPr preferRelativeResize="0"/>
          <p:nvPr/>
        </p:nvPicPr>
        <p:blipFill rotWithShape="1">
          <a:blip r:embed="rId5">
            <a:alphaModFix/>
          </a:blip>
          <a:srcRect r="19439"/>
          <a:stretch/>
        </p:blipFill>
        <p:spPr>
          <a:xfrm>
            <a:off x="3618924" y="0"/>
            <a:ext cx="5525075"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Photos</a:t>
            </a:r>
          </a:p>
        </p:txBody>
      </p:sp>
      <p:sp>
        <p:nvSpPr>
          <p:cNvPr id="131" name="Shape 131"/>
          <p:cNvSpPr txBox="1">
            <a:spLocks noGrp="1"/>
          </p:cNvSpPr>
          <p:nvPr>
            <p:ph type="body" idx="1"/>
          </p:nvPr>
        </p:nvSpPr>
        <p:spPr>
          <a:xfrm>
            <a:off x="457200" y="1063375"/>
            <a:ext cx="8229600" cy="3862500"/>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Envelopes, enclosures, folders, boxes</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Plastic sleeves, encapsulation</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Especially sensitive to light, temperature</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Housing materials - </a:t>
            </a:r>
            <a:br>
              <a:rPr lang="en" sz="3000" b="0" i="0" u="none" strike="noStrike" cap="none">
                <a:solidFill>
                  <a:schemeClr val="dk2"/>
                </a:solidFill>
                <a:latin typeface="Trebuchet MS"/>
                <a:ea typeface="Trebuchet MS"/>
                <a:cs typeface="Trebuchet MS"/>
                <a:sym typeface="Trebuchet MS"/>
              </a:rPr>
            </a:br>
            <a:r>
              <a:rPr lang="en" sz="3000" b="0" i="0" u="none" strike="noStrike" cap="none">
                <a:solidFill>
                  <a:schemeClr val="dk2"/>
                </a:solidFill>
                <a:latin typeface="Trebuchet MS"/>
                <a:ea typeface="Trebuchet MS"/>
                <a:cs typeface="Trebuchet MS"/>
                <a:sym typeface="Trebuchet MS"/>
              </a:rPr>
              <a:t>Photographic Activity Test (PAT)</a:t>
            </a:r>
          </a:p>
          <a:p>
            <a:pPr marL="0" marR="0" lvl="0" indent="0" algn="l" rtl="0">
              <a:lnSpc>
                <a:spcPct val="100000"/>
              </a:lnSpc>
              <a:spcBef>
                <a:spcPts val="0"/>
              </a:spcBef>
              <a:spcAft>
                <a:spcPts val="0"/>
              </a:spcAft>
              <a:buClr>
                <a:schemeClr val="dk2"/>
              </a:buClr>
              <a:buSzPct val="25000"/>
              <a:buFont typeface="Trebuchet MS"/>
              <a:buNone/>
            </a:pPr>
            <a:r>
              <a:rPr lang="en" sz="3000" b="0" i="0" u="none" strike="noStrike" cap="none">
                <a:solidFill>
                  <a:schemeClr val="dk2"/>
                </a:solidFill>
                <a:latin typeface="Trebuchet MS"/>
                <a:ea typeface="Trebuchet MS"/>
                <a:cs typeface="Trebuchet MS"/>
                <a:sym typeface="Trebuchet MS"/>
              </a:rPr>
              <a:t> </a:t>
            </a:r>
          </a:p>
        </p:txBody>
      </p:sp>
      <p:pic>
        <p:nvPicPr>
          <p:cNvPr id="132" name="Shape 132"/>
          <p:cNvPicPr preferRelativeResize="0"/>
          <p:nvPr/>
        </p:nvPicPr>
        <p:blipFill rotWithShape="1">
          <a:blip r:embed="rId3">
            <a:alphaModFix/>
          </a:blip>
          <a:srcRect/>
          <a:stretch/>
        </p:blipFill>
        <p:spPr>
          <a:xfrm>
            <a:off x="6754475" y="4086550"/>
            <a:ext cx="1056948" cy="10569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1000"/>
                                        <p:tgtEl>
                                          <p:spTgt spid="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xEl>
                                              <p:pRg st="2" end="2"/>
                                            </p:txEl>
                                          </p:spTgt>
                                        </p:tgtEl>
                                        <p:attrNameLst>
                                          <p:attrName>style.visibility</p:attrName>
                                        </p:attrNameLst>
                                      </p:cBhvr>
                                      <p:to>
                                        <p:strVal val="visible"/>
                                      </p:to>
                                    </p:set>
                                    <p:animEffect transition="in" filter="fade">
                                      <p:cBhvr>
                                        <p:cTn id="17" dur="1000"/>
                                        <p:tgtEl>
                                          <p:spTgt spid="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xEl>
                                              <p:pRg st="3" end="3"/>
                                            </p:txEl>
                                          </p:spTgt>
                                        </p:tgtEl>
                                        <p:attrNameLst>
                                          <p:attrName>style.visibility</p:attrName>
                                        </p:attrNameLst>
                                      </p:cBhvr>
                                      <p:to>
                                        <p:strVal val="visible"/>
                                      </p:to>
                                    </p:set>
                                    <p:animEffect transition="in" filter="fade">
                                      <p:cBhvr>
                                        <p:cTn id="22" dur="1000"/>
                                        <p:tgtEl>
                                          <p:spTgt spid="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
                                            <p:txEl>
                                              <p:pRg st="4" end="4"/>
                                            </p:txEl>
                                          </p:spTgt>
                                        </p:tgtEl>
                                        <p:attrNameLst>
                                          <p:attrName>style.visibility</p:attrName>
                                        </p:attrNameLst>
                                      </p:cBhvr>
                                      <p:to>
                                        <p:strVal val="visible"/>
                                      </p:to>
                                    </p:set>
                                    <p:animEffect transition="in" filter="fade">
                                      <p:cBhvr>
                                        <p:cTn id="27" dur="1000"/>
                                        <p:tgtEl>
                                          <p:spTgt spid="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434108" y="438150"/>
            <a:ext cx="8106325" cy="41836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Audio, Film, Video</a:t>
            </a:r>
          </a:p>
        </p:txBody>
      </p:sp>
      <p:sp>
        <p:nvSpPr>
          <p:cNvPr id="143" name="Shape 143"/>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Specific problems to look out for based on format</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Cold storage</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Store upright, in plastic, vented cans</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Properly wound </a:t>
            </a:r>
          </a:p>
          <a:p>
            <a:pPr marL="0" marR="0" lvl="0" indent="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Effect transition="in" filter="fade">
                                      <p:cBhvr>
                                        <p:cTn id="7" dur="1000"/>
                                        <p:tgtEl>
                                          <p:spTgt spid="1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Effect transition="in" filter="fade">
                                      <p:cBhvr>
                                        <p:cTn id="12" dur="1000"/>
                                        <p:tgtEl>
                                          <p:spTgt spid="1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Effect transition="in" filter="fade">
                                      <p:cBhvr>
                                        <p:cTn id="17" dur="1000"/>
                                        <p:tgtEl>
                                          <p:spTgt spid="1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
                                            <p:txEl>
                                              <p:pRg st="3" end="3"/>
                                            </p:txEl>
                                          </p:spTgt>
                                        </p:tgtEl>
                                        <p:attrNameLst>
                                          <p:attrName>style.visibility</p:attrName>
                                        </p:attrNameLst>
                                      </p:cBhvr>
                                      <p:to>
                                        <p:strVal val="visible"/>
                                      </p:to>
                                    </p:set>
                                    <p:animEffect transition="in" filter="fade">
                                      <p:cBhvr>
                                        <p:cTn id="22" dur="1000"/>
                                        <p:tgtEl>
                                          <p:spTgt spid="1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
                                            <p:txEl>
                                              <p:pRg st="4" end="4"/>
                                            </p:txEl>
                                          </p:spTgt>
                                        </p:tgtEl>
                                        <p:attrNameLst>
                                          <p:attrName>style.visibility</p:attrName>
                                        </p:attrNameLst>
                                      </p:cBhvr>
                                      <p:to>
                                        <p:strVal val="visible"/>
                                      </p:to>
                                    </p:set>
                                    <p:animEffect transition="in" filter="fade">
                                      <p:cBhvr>
                                        <p:cTn id="27" dur="1000"/>
                                        <p:tgtEl>
                                          <p:spTgt spid="1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p:nvPr/>
        </p:nvSpPr>
        <p:spPr>
          <a:xfrm>
            <a:off x="7250750" y="1863450"/>
            <a:ext cx="1725899" cy="1416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800" b="1" i="0" u="none" strike="noStrike" cap="none">
                <a:solidFill>
                  <a:srgbClr val="000000"/>
                </a:solidFill>
                <a:latin typeface="Calibri"/>
                <a:ea typeface="Calibri"/>
                <a:cs typeface="Calibri"/>
                <a:sym typeface="Calibri"/>
              </a:rPr>
              <a:t>20-50% Relative Humidity</a:t>
            </a:r>
          </a:p>
          <a:p>
            <a:pPr marL="0" marR="0" lvl="0" indent="0" algn="l" rtl="0">
              <a:lnSpc>
                <a:spcPct val="100000"/>
              </a:lnSpc>
              <a:spcBef>
                <a:spcPts val="0"/>
              </a:spcBef>
              <a:spcAft>
                <a:spcPts val="0"/>
              </a:spcAft>
              <a:buClr>
                <a:srgbClr val="000000"/>
              </a:buClr>
              <a:buFont typeface="Arial"/>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ct val="25000"/>
              <a:buFont typeface="Calibri"/>
              <a:buNone/>
            </a:pPr>
            <a:r>
              <a:rPr lang="en" sz="1800" b="1" i="0" u="none" strike="noStrike" cap="none">
                <a:solidFill>
                  <a:srgbClr val="000000"/>
                </a:solidFill>
                <a:latin typeface="Calibri"/>
                <a:ea typeface="Calibri"/>
                <a:cs typeface="Calibri"/>
                <a:sym typeface="Calibri"/>
              </a:rPr>
              <a:t>40-50 degrees F </a:t>
            </a:r>
          </a:p>
        </p:txBody>
      </p:sp>
      <p:pic>
        <p:nvPicPr>
          <p:cNvPr id="149" name="Shape 149"/>
          <p:cNvPicPr preferRelativeResize="0"/>
          <p:nvPr/>
        </p:nvPicPr>
        <p:blipFill rotWithShape="1">
          <a:blip r:embed="rId3">
            <a:alphaModFix/>
          </a:blip>
          <a:srcRect/>
          <a:stretch/>
        </p:blipFill>
        <p:spPr>
          <a:xfrm>
            <a:off x="1066800" y="742950"/>
            <a:ext cx="4953000" cy="388241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a:stretch/>
        </p:blipFill>
        <p:spPr>
          <a:xfrm>
            <a:off x="287037" y="0"/>
            <a:ext cx="4183984" cy="2357603"/>
          </a:xfrm>
          <a:prstGeom prst="rect">
            <a:avLst/>
          </a:prstGeom>
          <a:noFill/>
          <a:ln>
            <a:noFill/>
          </a:ln>
        </p:spPr>
      </p:pic>
      <p:pic>
        <p:nvPicPr>
          <p:cNvPr id="155" name="Shape 155"/>
          <p:cNvPicPr preferRelativeResize="0"/>
          <p:nvPr/>
        </p:nvPicPr>
        <p:blipFill rotWithShape="1">
          <a:blip r:embed="rId4">
            <a:alphaModFix/>
          </a:blip>
          <a:srcRect/>
          <a:stretch/>
        </p:blipFill>
        <p:spPr>
          <a:xfrm>
            <a:off x="4167705" y="3463"/>
            <a:ext cx="4927192" cy="2450522"/>
          </a:xfrm>
          <a:prstGeom prst="rect">
            <a:avLst/>
          </a:prstGeom>
          <a:noFill/>
          <a:ln>
            <a:noFill/>
          </a:ln>
        </p:spPr>
      </p:pic>
      <p:pic>
        <p:nvPicPr>
          <p:cNvPr id="156" name="Shape 156"/>
          <p:cNvPicPr preferRelativeResize="0"/>
          <p:nvPr/>
        </p:nvPicPr>
        <p:blipFill rotWithShape="1">
          <a:blip r:embed="rId5">
            <a:alphaModFix/>
          </a:blip>
          <a:srcRect/>
          <a:stretch/>
        </p:blipFill>
        <p:spPr>
          <a:xfrm>
            <a:off x="287037" y="2362761"/>
            <a:ext cx="3820885" cy="2938016"/>
          </a:xfrm>
          <a:prstGeom prst="rect">
            <a:avLst/>
          </a:prstGeom>
          <a:noFill/>
          <a:ln>
            <a:noFill/>
          </a:ln>
        </p:spPr>
      </p:pic>
      <p:pic>
        <p:nvPicPr>
          <p:cNvPr id="157" name="Shape 157"/>
          <p:cNvPicPr preferRelativeResize="0"/>
          <p:nvPr/>
        </p:nvPicPr>
        <p:blipFill rotWithShape="1">
          <a:blip r:embed="rId6">
            <a:alphaModFix/>
          </a:blip>
          <a:srcRect/>
          <a:stretch/>
        </p:blipFill>
        <p:spPr>
          <a:xfrm>
            <a:off x="4111400" y="2362761"/>
            <a:ext cx="5032600" cy="28739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Discussion</a:t>
            </a:r>
          </a:p>
        </p:txBody>
      </p:sp>
      <p:sp>
        <p:nvSpPr>
          <p:cNvPr id="51" name="Shape 51"/>
          <p:cNvSpPr txBox="1">
            <a:spLocks noGrp="1"/>
          </p:cNvSpPr>
          <p:nvPr>
            <p:ph type="body" idx="1"/>
          </p:nvPr>
        </p:nvSpPr>
        <p:spPr>
          <a:xfrm>
            <a:off x="457200" y="1200150"/>
            <a:ext cx="8229600" cy="3725699"/>
          </a:xfrm>
          <a:prstGeom prst="rect">
            <a:avLst/>
          </a:prstGeom>
          <a:noFill/>
          <a:ln>
            <a:noFill/>
          </a:ln>
        </p:spPr>
        <p:txBody>
          <a:bodyPr wrap="square" lIns="91425" tIns="91425" rIns="91425" bIns="91425" anchor="t" anchorCtr="0">
            <a:noAutofit/>
          </a:bodyPr>
          <a:lstStyle/>
          <a:p>
            <a:pPr marL="457200" marR="0" lvl="0" indent="-2286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What materials are you most concerned about?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2286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For preservation or conservation?</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2286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Anything that you know needs to be digitized soon?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10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xEl>
                                              <p:pRg st="1" end="1"/>
                                            </p:txEl>
                                          </p:spTgt>
                                        </p:tgtEl>
                                        <p:attrNameLst>
                                          <p:attrName>style.visibility</p:attrName>
                                        </p:attrNameLst>
                                      </p:cBhvr>
                                      <p:to>
                                        <p:strVal val="visible"/>
                                      </p:to>
                                    </p:set>
                                    <p:animEffect transition="in" filter="fade">
                                      <p:cBhvr>
                                        <p:cTn id="12" dur="1000"/>
                                        <p:tgtEl>
                                          <p:spTgt spid="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xEl>
                                              <p:pRg st="2" end="2"/>
                                            </p:txEl>
                                          </p:spTgt>
                                        </p:tgtEl>
                                        <p:attrNameLst>
                                          <p:attrName>style.visibility</p:attrName>
                                        </p:attrNameLst>
                                      </p:cBhvr>
                                      <p:to>
                                        <p:strVal val="visible"/>
                                      </p:to>
                                    </p:set>
                                    <p:animEffect transition="in" filter="fade">
                                      <p:cBhvr>
                                        <p:cTn id="17" dur="1000"/>
                                        <p:tgtEl>
                                          <p:spTgt spid="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Discussion	</a:t>
            </a:r>
          </a:p>
        </p:txBody>
      </p:sp>
      <p:sp>
        <p:nvSpPr>
          <p:cNvPr id="163" name="Shape 163"/>
          <p:cNvSpPr txBox="1">
            <a:spLocks noGrp="1"/>
          </p:cNvSpPr>
          <p:nvPr>
            <p:ph type="body" idx="1"/>
          </p:nvPr>
        </p:nvSpPr>
        <p:spPr>
          <a:xfrm>
            <a:off x="457200" y="1200150"/>
            <a:ext cx="8229600" cy="3725699"/>
          </a:xfrm>
          <a:prstGeom prst="rect">
            <a:avLst/>
          </a:prstGeom>
          <a:noFill/>
          <a:ln>
            <a:noFill/>
          </a:ln>
        </p:spPr>
        <p:txBody>
          <a:bodyPr wrap="square" lIns="91425" tIns="91425" rIns="91425" bIns="91425" anchor="t" anchorCtr="0">
            <a:noAutofit/>
          </a:bodyPr>
          <a:lstStyle/>
          <a:p>
            <a:pPr marL="457200" marR="0" lvl="0" indent="-2286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Have you had issues with pests, mold, or disasters in the past?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2286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What did you do?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Preservation Assessment</a:t>
            </a:r>
          </a:p>
        </p:txBody>
      </p:sp>
      <p:sp>
        <p:nvSpPr>
          <p:cNvPr id="169" name="Shape 169"/>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UI and IMLS - </a:t>
            </a:r>
            <a:r>
              <a:rPr lang="en" sz="3000" b="0" i="0" u="sng" strike="noStrike" cap="none">
                <a:solidFill>
                  <a:schemeClr val="hlink"/>
                </a:solidFill>
                <a:latin typeface="Trebuchet MS"/>
                <a:ea typeface="Trebuchet MS"/>
                <a:cs typeface="Trebuchet MS"/>
                <a:sym typeface="Trebuchet MS"/>
                <a:hlinkClick r:id="rId3"/>
              </a:rPr>
              <a:t>Preservation Self Assessment Program</a:t>
            </a:r>
            <a:r>
              <a:rPr lang="en" sz="3000" b="0" i="0" u="none" strike="noStrike" cap="none">
                <a:solidFill>
                  <a:schemeClr val="dk2"/>
                </a:solidFill>
                <a:latin typeface="Trebuchet MS"/>
                <a:ea typeface="Trebuchet MS"/>
                <a:cs typeface="Trebuchet MS"/>
                <a:sym typeface="Trebuchet MS"/>
              </a:rPr>
              <a:t>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IMLS CAP - </a:t>
            </a:r>
            <a:r>
              <a:rPr lang="en" sz="3000" b="0" i="0" u="sng" strike="noStrike" cap="none">
                <a:solidFill>
                  <a:schemeClr val="hlink"/>
                </a:solidFill>
                <a:latin typeface="Trebuchet MS"/>
                <a:ea typeface="Trebuchet MS"/>
                <a:cs typeface="Trebuchet MS"/>
                <a:sym typeface="Trebuchet MS"/>
                <a:hlinkClick r:id="rId4"/>
              </a:rPr>
              <a:t>Conservation Assessment Program</a:t>
            </a:r>
            <a:r>
              <a:rPr lang="en" sz="3000" b="0" i="0" u="none" strike="noStrike" cap="none">
                <a:solidFill>
                  <a:schemeClr val="dk2"/>
                </a:solidFill>
                <a:latin typeface="Trebuchet MS"/>
                <a:ea typeface="Trebuchet MS"/>
                <a:cs typeface="Trebuchet MS"/>
                <a:sym typeface="Trebuchet MS"/>
              </a:rPr>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AAM - </a:t>
            </a:r>
            <a:r>
              <a:rPr lang="en" sz="3000" b="0" i="0" u="sng" strike="noStrike" cap="none">
                <a:solidFill>
                  <a:schemeClr val="hlink"/>
                </a:solidFill>
                <a:latin typeface="Trebuchet MS"/>
                <a:ea typeface="Trebuchet MS"/>
                <a:cs typeface="Trebuchet MS"/>
                <a:sym typeface="Trebuchet MS"/>
                <a:hlinkClick r:id="rId5"/>
              </a:rPr>
              <a:t>Museum Assessment Program</a:t>
            </a:r>
          </a:p>
          <a:p>
            <a:pPr marL="0" marR="0" lvl="0" indent="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0" end="0"/>
                                            </p:txEl>
                                          </p:spTgt>
                                        </p:tgtEl>
                                        <p:attrNameLst>
                                          <p:attrName>style.visibility</p:attrName>
                                        </p:attrNameLst>
                                      </p:cBhvr>
                                      <p:to>
                                        <p:strVal val="visible"/>
                                      </p:to>
                                    </p:set>
                                    <p:animEffect transition="in" filter="fade">
                                      <p:cBhvr>
                                        <p:cTn id="7" dur="1000"/>
                                        <p:tgtEl>
                                          <p:spTgt spid="1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
                                            <p:txEl>
                                              <p:pRg st="1" end="1"/>
                                            </p:txEl>
                                          </p:spTgt>
                                        </p:tgtEl>
                                        <p:attrNameLst>
                                          <p:attrName>style.visibility</p:attrName>
                                        </p:attrNameLst>
                                      </p:cBhvr>
                                      <p:to>
                                        <p:strVal val="visible"/>
                                      </p:to>
                                    </p:set>
                                    <p:animEffect transition="in" filter="fade">
                                      <p:cBhvr>
                                        <p:cTn id="12" dur="1000"/>
                                        <p:tgtEl>
                                          <p:spTgt spid="1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xEl>
                                              <p:pRg st="2" end="2"/>
                                            </p:txEl>
                                          </p:spTgt>
                                        </p:tgtEl>
                                        <p:attrNameLst>
                                          <p:attrName>style.visibility</p:attrName>
                                        </p:attrNameLst>
                                      </p:cBhvr>
                                      <p:to>
                                        <p:strVal val="visible"/>
                                      </p:to>
                                    </p:set>
                                    <p:animEffect transition="in" filter="fade">
                                      <p:cBhvr>
                                        <p:cTn id="17" dur="1000"/>
                                        <p:tgtEl>
                                          <p:spTgt spid="1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
                                            <p:txEl>
                                              <p:pRg st="3" end="3"/>
                                            </p:txEl>
                                          </p:spTgt>
                                        </p:tgtEl>
                                        <p:attrNameLst>
                                          <p:attrName>style.visibility</p:attrName>
                                        </p:attrNameLst>
                                      </p:cBhvr>
                                      <p:to>
                                        <p:strVal val="visible"/>
                                      </p:to>
                                    </p:set>
                                    <p:animEffect transition="in" filter="fade">
                                      <p:cBhvr>
                                        <p:cTn id="22" dur="1000"/>
                                        <p:tgtEl>
                                          <p:spTgt spid="1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Resources!</a:t>
            </a:r>
          </a:p>
        </p:txBody>
      </p:sp>
      <p:sp>
        <p:nvSpPr>
          <p:cNvPr id="175" name="Shape 175"/>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sng" strike="noStrike" cap="none">
                <a:solidFill>
                  <a:schemeClr val="hlink"/>
                </a:solidFill>
                <a:latin typeface="Trebuchet MS"/>
                <a:ea typeface="Trebuchet MS"/>
                <a:cs typeface="Trebuchet MS"/>
                <a:sym typeface="Trebuchet MS"/>
                <a:hlinkClick r:id="rId3"/>
              </a:rPr>
              <a:t>NEDCC Leaflets</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sng" strike="noStrike" cap="none">
                <a:solidFill>
                  <a:schemeClr val="hlink"/>
                </a:solidFill>
                <a:latin typeface="Trebuchet MS"/>
                <a:ea typeface="Trebuchet MS"/>
                <a:cs typeface="Trebuchet MS"/>
                <a:sym typeface="Trebuchet MS"/>
                <a:hlinkClick r:id="rId4"/>
              </a:rPr>
              <a:t>PSAP</a:t>
            </a:r>
            <a:r>
              <a:rPr lang="en" sz="3000" b="0" i="0" u="none" strike="noStrike" cap="none">
                <a:solidFill>
                  <a:schemeClr val="dk2"/>
                </a:solidFill>
                <a:latin typeface="Trebuchet MS"/>
                <a:ea typeface="Trebuchet MS"/>
                <a:cs typeface="Trebuchet MS"/>
                <a:sym typeface="Trebuchet MS"/>
              </a:rPr>
              <a:t> Preservation Self Assessment Program</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sng" strike="noStrike" cap="none">
                <a:solidFill>
                  <a:schemeClr val="hlink"/>
                </a:solidFill>
                <a:latin typeface="Trebuchet MS"/>
                <a:ea typeface="Trebuchet MS"/>
                <a:cs typeface="Trebuchet MS"/>
                <a:sym typeface="Trebuchet MS"/>
                <a:hlinkClick r:id="rId5"/>
              </a:rPr>
              <a:t>CCAHA</a:t>
            </a:r>
            <a:r>
              <a:rPr lang="en" sz="3000" b="0" i="0" u="none" strike="noStrike" cap="none">
                <a:solidFill>
                  <a:schemeClr val="dk2"/>
                </a:solidFill>
                <a:latin typeface="Trebuchet MS"/>
                <a:ea typeface="Trebuchet MS"/>
                <a:cs typeface="Trebuchet MS"/>
                <a:sym typeface="Trebuchet MS"/>
              </a:rPr>
              <a:t> Conservation Center for Art and Historic Artifacts </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sng" strike="noStrike" cap="none">
                <a:solidFill>
                  <a:schemeClr val="hlink"/>
                </a:solidFill>
                <a:latin typeface="Trebuchet MS"/>
                <a:ea typeface="Trebuchet MS"/>
                <a:cs typeface="Trebuchet MS"/>
                <a:sym typeface="Trebuchet MS"/>
                <a:hlinkClick r:id="rId6"/>
              </a:rPr>
              <a:t>SHN!</a:t>
            </a:r>
            <a:r>
              <a:rPr lang="en" sz="3000" b="0" i="0" u="none" strike="noStrike" cap="none">
                <a:solidFill>
                  <a:schemeClr val="dk2"/>
                </a:solidFill>
                <a:latin typeface="Trebuchet MS"/>
                <a:ea typeface="Trebuchet MS"/>
                <a:cs typeface="Trebuchet MS"/>
                <a:sym typeface="Trebuchet MS"/>
              </a:rPr>
              <a:t>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xEl>
                                              <p:pRg st="0" end="0"/>
                                            </p:txEl>
                                          </p:spTgt>
                                        </p:tgtEl>
                                        <p:attrNameLst>
                                          <p:attrName>style.visibility</p:attrName>
                                        </p:attrNameLst>
                                      </p:cBhvr>
                                      <p:to>
                                        <p:strVal val="visible"/>
                                      </p:to>
                                    </p:set>
                                    <p:animEffect transition="in" filter="fade">
                                      <p:cBhvr>
                                        <p:cTn id="7" dur="1000"/>
                                        <p:tgtEl>
                                          <p:spTgt spid="1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xEl>
                                              <p:pRg st="1" end="1"/>
                                            </p:txEl>
                                          </p:spTgt>
                                        </p:tgtEl>
                                        <p:attrNameLst>
                                          <p:attrName>style.visibility</p:attrName>
                                        </p:attrNameLst>
                                      </p:cBhvr>
                                      <p:to>
                                        <p:strVal val="visible"/>
                                      </p:to>
                                    </p:set>
                                    <p:animEffect transition="in" filter="fade">
                                      <p:cBhvr>
                                        <p:cTn id="12" dur="1000"/>
                                        <p:tgtEl>
                                          <p:spTgt spid="1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xEl>
                                              <p:pRg st="2" end="2"/>
                                            </p:txEl>
                                          </p:spTgt>
                                        </p:tgtEl>
                                        <p:attrNameLst>
                                          <p:attrName>style.visibility</p:attrName>
                                        </p:attrNameLst>
                                      </p:cBhvr>
                                      <p:to>
                                        <p:strVal val="visible"/>
                                      </p:to>
                                    </p:set>
                                    <p:animEffect transition="in" filter="fade">
                                      <p:cBhvr>
                                        <p:cTn id="17" dur="1000"/>
                                        <p:tgtEl>
                                          <p:spTgt spid="1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5">
                                            <p:txEl>
                                              <p:pRg st="3" end="3"/>
                                            </p:txEl>
                                          </p:spTgt>
                                        </p:tgtEl>
                                        <p:attrNameLst>
                                          <p:attrName>style.visibility</p:attrName>
                                        </p:attrNameLst>
                                      </p:cBhvr>
                                      <p:to>
                                        <p:strVal val="visible"/>
                                      </p:to>
                                    </p:set>
                                    <p:animEffect transition="in" filter="fade">
                                      <p:cBhvr>
                                        <p:cTn id="22" dur="1000"/>
                                        <p:tgtEl>
                                          <p:spTgt spid="1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5">
                                            <p:txEl>
                                              <p:pRg st="4" end="4"/>
                                            </p:txEl>
                                          </p:spTgt>
                                        </p:tgtEl>
                                        <p:attrNameLst>
                                          <p:attrName>style.visibility</p:attrName>
                                        </p:attrNameLst>
                                      </p:cBhvr>
                                      <p:to>
                                        <p:strVal val="visible"/>
                                      </p:to>
                                    </p:set>
                                    <p:animEffect transition="in" filter="fade">
                                      <p:cBhvr>
                                        <p:cTn id="27" dur="1000"/>
                                        <p:tgtEl>
                                          <p:spTgt spid="1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“Preservation”</a:t>
            </a:r>
          </a:p>
        </p:txBody>
      </p:sp>
      <p:sp>
        <p:nvSpPr>
          <p:cNvPr id="57" name="Shape 57"/>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Activities that aim to prolong the life of a record</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Trying to slow decay of materials</a:t>
            </a:r>
          </a:p>
          <a:p>
            <a:pPr marL="0" marR="0" lvl="0" indent="0" algn="l" rtl="0">
              <a:lnSpc>
                <a:spcPct val="100000"/>
              </a:lnSpc>
              <a:spcBef>
                <a:spcPts val="0"/>
              </a:spcBef>
              <a:spcAft>
                <a:spcPts val="0"/>
              </a:spcAft>
              <a:buClr>
                <a:schemeClr val="dk2"/>
              </a:buClr>
              <a:buSzPct val="25000"/>
              <a:buFont typeface="Trebuchet MS"/>
              <a:buNone/>
            </a:pPr>
            <a:r>
              <a:rPr lang="en" sz="3000" b="0" i="0" u="none" strike="noStrike" cap="none">
                <a:solidFill>
                  <a:schemeClr val="dk2"/>
                </a:solidFill>
                <a:latin typeface="Trebuchet MS"/>
                <a:ea typeface="Trebuchet MS"/>
                <a:cs typeface="Trebuchet MS"/>
                <a:sym typeface="Trebuchet MS"/>
              </a:rPr>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10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1000"/>
                                        <p:tgtEl>
                                          <p:spTgt spid="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xEl>
                                              <p:pRg st="2" end="2"/>
                                            </p:txEl>
                                          </p:spTgt>
                                        </p:tgtEl>
                                        <p:attrNameLst>
                                          <p:attrName>style.visibility</p:attrName>
                                        </p:attrNameLst>
                                      </p:cBhvr>
                                      <p:to>
                                        <p:strVal val="visible"/>
                                      </p:to>
                                    </p:set>
                                    <p:animEffect transition="in" filter="fade">
                                      <p:cBhvr>
                                        <p:cTn id="17" dur="1000"/>
                                        <p:tgtEl>
                                          <p:spTgt spid="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2"/>
              </a:buClr>
              <a:buSzPct val="25000"/>
              <a:buFont typeface="Trebuchet MS"/>
              <a:buNone/>
            </a:pPr>
            <a:r>
              <a:rPr lang="en" sz="3600" b="0" i="0" u="none" strike="noStrike" cap="none">
                <a:solidFill>
                  <a:schemeClr val="lt1"/>
                </a:solidFill>
                <a:latin typeface="Trebuchet MS"/>
                <a:ea typeface="Trebuchet MS"/>
                <a:cs typeface="Trebuchet MS"/>
                <a:sym typeface="Trebuchet MS"/>
              </a:rPr>
              <a:t>Conservation</a:t>
            </a:r>
          </a:p>
        </p:txBody>
      </p:sp>
      <p:sp>
        <p:nvSpPr>
          <p:cNvPr id="63" name="Shape 63"/>
          <p:cNvSpPr txBox="1">
            <a:spLocks noGrp="1"/>
          </p:cNvSpPr>
          <p:nvPr>
            <p:ph type="body" idx="1"/>
          </p:nvPr>
        </p:nvSpPr>
        <p:spPr>
          <a:xfrm>
            <a:off x="457200" y="1200150"/>
            <a:ext cx="8229600" cy="3725699"/>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Treatment and repair of an item </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Taking action to restore an item</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Intervening</a:t>
            </a:r>
          </a:p>
          <a:p>
            <a:pPr marL="0" marR="0" lvl="0" indent="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10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xEl>
                                              <p:pRg st="1" end="1"/>
                                            </p:txEl>
                                          </p:spTgt>
                                        </p:tgtEl>
                                        <p:attrNameLst>
                                          <p:attrName>style.visibility</p:attrName>
                                        </p:attrNameLst>
                                      </p:cBhvr>
                                      <p:to>
                                        <p:strVal val="visible"/>
                                      </p:to>
                                    </p:set>
                                    <p:animEffect transition="in" filter="fade">
                                      <p:cBhvr>
                                        <p:cTn id="12" dur="1000"/>
                                        <p:tgtEl>
                                          <p:spTgt spid="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xEl>
                                              <p:pRg st="2" end="2"/>
                                            </p:txEl>
                                          </p:spTgt>
                                        </p:tgtEl>
                                        <p:attrNameLst>
                                          <p:attrName>style.visibility</p:attrName>
                                        </p:attrNameLst>
                                      </p:cBhvr>
                                      <p:to>
                                        <p:strVal val="visible"/>
                                      </p:to>
                                    </p:set>
                                    <p:animEffect transition="in" filter="fade">
                                      <p:cBhvr>
                                        <p:cTn id="17" dur="1000"/>
                                        <p:tgtEl>
                                          <p:spTgt spid="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xEl>
                                              <p:pRg st="3" end="3"/>
                                            </p:txEl>
                                          </p:spTgt>
                                        </p:tgtEl>
                                        <p:attrNameLst>
                                          <p:attrName>style.visibility</p:attrName>
                                        </p:attrNameLst>
                                      </p:cBhvr>
                                      <p:to>
                                        <p:strVal val="visible"/>
                                      </p:to>
                                    </p:set>
                                    <p:animEffect transition="in" filter="fade">
                                      <p:cBhvr>
                                        <p:cTn id="22" dur="1000"/>
                                        <p:tgtEl>
                                          <p:spTgt spid="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Environmental Controls </a:t>
            </a:r>
          </a:p>
        </p:txBody>
      </p:sp>
      <p:sp>
        <p:nvSpPr>
          <p:cNvPr id="69" name="Shape 69"/>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Trebuchet MS"/>
              <a:buNone/>
            </a:pPr>
            <a:endParaRPr sz="3000" b="1"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1" i="0" u="none" strike="noStrike" cap="none">
                <a:solidFill>
                  <a:schemeClr val="dk2"/>
                </a:solidFill>
                <a:latin typeface="Trebuchet MS"/>
                <a:ea typeface="Trebuchet MS"/>
                <a:cs typeface="Trebuchet MS"/>
                <a:sym typeface="Trebuchet MS"/>
              </a:rPr>
              <a:t>Temperature:</a:t>
            </a:r>
            <a:r>
              <a:rPr lang="en" sz="3000" b="0" i="0" u="none" strike="noStrike" cap="none">
                <a:solidFill>
                  <a:schemeClr val="dk2"/>
                </a:solidFill>
                <a:latin typeface="Trebuchet MS"/>
                <a:ea typeface="Trebuchet MS"/>
                <a:cs typeface="Trebuchet MS"/>
                <a:sym typeface="Trebuchet MS"/>
              </a:rPr>
              <a:t> 65-68 degrees fahrenheit, 40-55 for film and photography collections</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419100" algn="l" rtl="0">
              <a:lnSpc>
                <a:spcPct val="100000"/>
              </a:lnSpc>
              <a:spcBef>
                <a:spcPts val="0"/>
              </a:spcBef>
              <a:spcAft>
                <a:spcPts val="0"/>
              </a:spcAft>
              <a:buClr>
                <a:schemeClr val="dk2"/>
              </a:buClr>
              <a:buSzPct val="100000"/>
              <a:buFont typeface="Trebuchet MS"/>
              <a:buChar char="●"/>
            </a:pPr>
            <a:r>
              <a:rPr lang="en" sz="3000" b="1" i="0" u="none" strike="noStrike" cap="none">
                <a:solidFill>
                  <a:schemeClr val="dk2"/>
                </a:solidFill>
                <a:latin typeface="Trebuchet MS"/>
                <a:ea typeface="Trebuchet MS"/>
                <a:cs typeface="Trebuchet MS"/>
                <a:sym typeface="Trebuchet MS"/>
              </a:rPr>
              <a:t>Humidity: </a:t>
            </a:r>
            <a:r>
              <a:rPr lang="en" sz="3000" b="0" i="0" u="none" strike="noStrike" cap="none">
                <a:solidFill>
                  <a:schemeClr val="dk2"/>
                </a:solidFill>
                <a:latin typeface="Trebuchet MS"/>
                <a:ea typeface="Trebuchet MS"/>
                <a:cs typeface="Trebuchet MS"/>
                <a:sym typeface="Trebuchet MS"/>
              </a:rPr>
              <a:t>Relative humidity 30-50% </a:t>
            </a:r>
          </a:p>
          <a:p>
            <a:pPr marL="457200" marR="0" lvl="0" indent="-22860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fade">
                                      <p:cBhvr>
                                        <p:cTn id="7" dur="1000"/>
                                        <p:tgtEl>
                                          <p:spTgt spid="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xEl>
                                              <p:pRg st="1" end="1"/>
                                            </p:txEl>
                                          </p:spTgt>
                                        </p:tgtEl>
                                        <p:attrNameLst>
                                          <p:attrName>style.visibility</p:attrName>
                                        </p:attrNameLst>
                                      </p:cBhvr>
                                      <p:to>
                                        <p:strVal val="visible"/>
                                      </p:to>
                                    </p:set>
                                    <p:animEffect transition="in" filter="fade">
                                      <p:cBhvr>
                                        <p:cTn id="12" dur="1000"/>
                                        <p:tgtEl>
                                          <p:spTgt spid="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9">
                                            <p:txEl>
                                              <p:pRg st="2" end="2"/>
                                            </p:txEl>
                                          </p:spTgt>
                                        </p:tgtEl>
                                        <p:attrNameLst>
                                          <p:attrName>style.visibility</p:attrName>
                                        </p:attrNameLst>
                                      </p:cBhvr>
                                      <p:to>
                                        <p:strVal val="visible"/>
                                      </p:to>
                                    </p:set>
                                    <p:animEffect transition="in" filter="fade">
                                      <p:cBhvr>
                                        <p:cTn id="17" dur="1000"/>
                                        <p:tgtEl>
                                          <p:spTgt spid="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xEl>
                                              <p:pRg st="3" end="3"/>
                                            </p:txEl>
                                          </p:spTgt>
                                        </p:tgtEl>
                                        <p:attrNameLst>
                                          <p:attrName>style.visibility</p:attrName>
                                        </p:attrNameLst>
                                      </p:cBhvr>
                                      <p:to>
                                        <p:strVal val="visible"/>
                                      </p:to>
                                    </p:set>
                                    <p:animEffect transition="in" filter="fade">
                                      <p:cBhvr>
                                        <p:cTn id="22" dur="1000"/>
                                        <p:tgtEl>
                                          <p:spTgt spid="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Controlling and Monitoring </a:t>
            </a:r>
          </a:p>
        </p:txBody>
      </p:sp>
      <p:sp>
        <p:nvSpPr>
          <p:cNvPr id="75" name="Shape 75"/>
          <p:cNvSpPr txBox="1">
            <a:spLocks noGrp="1"/>
          </p:cNvSpPr>
          <p:nvPr>
            <p:ph type="body" idx="1"/>
          </p:nvPr>
        </p:nvSpPr>
        <p:spPr>
          <a:xfrm>
            <a:off x="457200" y="1445425"/>
            <a:ext cx="4780200" cy="3480300"/>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a:t>Many tools available</a:t>
            </a:r>
          </a:p>
          <a:p>
            <a:pPr marL="457200" marR="0" lvl="0" indent="-419100" algn="l" rtl="0">
              <a:lnSpc>
                <a:spcPct val="100000"/>
              </a:lnSpc>
              <a:spcBef>
                <a:spcPts val="0"/>
              </a:spcBef>
              <a:spcAft>
                <a:spcPts val="0"/>
              </a:spcAft>
              <a:buClr>
                <a:schemeClr val="dk2"/>
              </a:buClr>
              <a:buSzPct val="100000"/>
              <a:buFont typeface="Trebuchet MS"/>
              <a:buChar char="●"/>
            </a:pPr>
            <a:r>
              <a:rPr lang="en"/>
              <a:t>Some basic, some more advanced/automated</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Measure to monitor levels, notice fluctuations</a:t>
            </a:r>
          </a:p>
          <a:p>
            <a:pPr marL="0" marR="0" lvl="0" indent="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pic>
        <p:nvPicPr>
          <p:cNvPr id="76" name="Shape 76"/>
          <p:cNvPicPr preferRelativeResize="0"/>
          <p:nvPr/>
        </p:nvPicPr>
        <p:blipFill>
          <a:blip r:embed="rId3">
            <a:alphaModFix/>
          </a:blip>
          <a:stretch>
            <a:fillRect/>
          </a:stretch>
        </p:blipFill>
        <p:spPr>
          <a:xfrm>
            <a:off x="5237399" y="1200025"/>
            <a:ext cx="2975300" cy="38787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Other Threats to Materials</a:t>
            </a:r>
          </a:p>
        </p:txBody>
      </p:sp>
      <p:sp>
        <p:nvSpPr>
          <p:cNvPr id="82" name="Shape 82"/>
          <p:cNvSpPr txBox="1">
            <a:spLocks noGrp="1"/>
          </p:cNvSpPr>
          <p:nvPr>
            <p:ph type="body" idx="1"/>
          </p:nvPr>
        </p:nvSpPr>
        <p:spPr>
          <a:xfrm>
            <a:off x="457200" y="1200150"/>
            <a:ext cx="8229600" cy="3725699"/>
          </a:xfrm>
          <a:prstGeom prst="rect">
            <a:avLst/>
          </a:prstGeom>
          <a:noFill/>
          <a:ln>
            <a:noFill/>
          </a:ln>
        </p:spPr>
        <p:txBody>
          <a:bodyPr wrap="square" lIns="91425" tIns="91425" rIns="91425" bIns="91425" anchor="t" anchorCtr="0">
            <a:noAutofit/>
          </a:bodyPr>
          <a:lstStyle/>
          <a:p>
            <a:pPr marL="457200" marR="0" lvl="0" indent="-228600" algn="l" rtl="0">
              <a:lnSpc>
                <a:spcPct val="100000"/>
              </a:lnSpc>
              <a:spcBef>
                <a:spcPts val="0"/>
              </a:spcBef>
              <a:spcAft>
                <a:spcPts val="0"/>
              </a:spcAft>
              <a:buClr>
                <a:schemeClr val="dk2"/>
              </a:buClr>
              <a:buSzPct val="100000"/>
              <a:buFont typeface="Trebuchet MS"/>
              <a:buChar char="●"/>
            </a:pPr>
            <a:r>
              <a:rPr lang="en" sz="3000" b="1" i="0" u="none" strike="noStrike" cap="none">
                <a:solidFill>
                  <a:schemeClr val="dk2"/>
                </a:solidFill>
                <a:latin typeface="Trebuchet MS"/>
                <a:ea typeface="Trebuchet MS"/>
                <a:cs typeface="Trebuchet MS"/>
                <a:sym typeface="Trebuchet MS"/>
              </a:rPr>
              <a:t>Light:</a:t>
            </a:r>
            <a:r>
              <a:rPr lang="en" sz="3000" b="0" i="0" u="none" strike="noStrike" cap="none">
                <a:solidFill>
                  <a:schemeClr val="dk2"/>
                </a:solidFill>
                <a:latin typeface="Trebuchet MS"/>
                <a:ea typeface="Trebuchet MS"/>
                <a:cs typeface="Trebuchet MS"/>
                <a:sym typeface="Trebuchet MS"/>
              </a:rPr>
              <a:t> UV rays are damaging</a:t>
            </a:r>
            <a:br>
              <a:rPr lang="en" sz="3000" b="0" i="0" u="none" strike="noStrike" cap="none">
                <a:solidFill>
                  <a:schemeClr val="dk2"/>
                </a:solidFill>
                <a:latin typeface="Trebuchet MS"/>
                <a:ea typeface="Trebuchet MS"/>
                <a:cs typeface="Trebuchet MS"/>
                <a:sym typeface="Trebuchet MS"/>
              </a:rPr>
            </a:br>
            <a:endParaRPr lang="en" sz="3000" b="0" i="0" u="none" strike="noStrike" cap="none">
              <a:solidFill>
                <a:schemeClr val="dk2"/>
              </a:solidFill>
              <a:latin typeface="Trebuchet MS"/>
              <a:ea typeface="Trebuchet MS"/>
              <a:cs typeface="Trebuchet MS"/>
              <a:sym typeface="Trebuchet MS"/>
            </a:endParaRPr>
          </a:p>
          <a:p>
            <a:pPr marL="457200" marR="0" lvl="0" indent="-228600" algn="l" rtl="0">
              <a:lnSpc>
                <a:spcPct val="100000"/>
              </a:lnSpc>
              <a:spcBef>
                <a:spcPts val="0"/>
              </a:spcBef>
              <a:spcAft>
                <a:spcPts val="0"/>
              </a:spcAft>
              <a:buClr>
                <a:schemeClr val="dk2"/>
              </a:buClr>
              <a:buSzPct val="100000"/>
              <a:buFont typeface="Trebuchet MS"/>
              <a:buChar char="●"/>
            </a:pPr>
            <a:r>
              <a:rPr lang="en" sz="3000" b="1" i="0" u="none" strike="noStrike" cap="none">
                <a:solidFill>
                  <a:schemeClr val="dk2"/>
                </a:solidFill>
                <a:latin typeface="Trebuchet MS"/>
                <a:ea typeface="Trebuchet MS"/>
                <a:cs typeface="Trebuchet MS"/>
                <a:sym typeface="Trebuchet MS"/>
              </a:rPr>
              <a:t>Air Quality:</a:t>
            </a:r>
            <a:r>
              <a:rPr lang="en" sz="3000" b="0" i="0" u="none" strike="noStrike" cap="none">
                <a:solidFill>
                  <a:schemeClr val="dk2"/>
                </a:solidFill>
                <a:latin typeface="Trebuchet MS"/>
                <a:ea typeface="Trebuchet MS"/>
                <a:cs typeface="Trebuchet MS"/>
                <a:sym typeface="Trebuchet MS"/>
              </a:rPr>
              <a:t> Pollutants </a:t>
            </a:r>
          </a:p>
          <a:p>
            <a:pPr marL="457200" marR="0" lvl="0" indent="-22860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2"/>
              </a:buClr>
              <a:buSzPct val="25000"/>
              <a:buFont typeface="Trebuchet MS"/>
              <a:buNone/>
            </a:pPr>
            <a:endParaRPr sz="3000" b="0" i="0" u="none" strike="noStrike" cap="none">
              <a:solidFill>
                <a:schemeClr val="dk2"/>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Effect transition="in" filter="fade">
                                      <p:cBhvr>
                                        <p:cTn id="7" dur="1000"/>
                                        <p:tgtEl>
                                          <p:spTgt spid="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
                                            <p:txEl>
                                              <p:pRg st="1" end="1"/>
                                            </p:txEl>
                                          </p:spTgt>
                                        </p:tgtEl>
                                        <p:attrNameLst>
                                          <p:attrName>style.visibility</p:attrName>
                                        </p:attrNameLst>
                                      </p:cBhvr>
                                      <p:to>
                                        <p:strVal val="visible"/>
                                      </p:to>
                                    </p:set>
                                    <p:animEffect transition="in" filter="fade">
                                      <p:cBhvr>
                                        <p:cTn id="12" dur="1000"/>
                                        <p:tgtEl>
                                          <p:spTgt spid="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xEl>
                                              <p:pRg st="2" end="2"/>
                                            </p:txEl>
                                          </p:spTgt>
                                        </p:tgtEl>
                                        <p:attrNameLst>
                                          <p:attrName>style.visibility</p:attrName>
                                        </p:attrNameLst>
                                      </p:cBhvr>
                                      <p:to>
                                        <p:strVal val="visible"/>
                                      </p:to>
                                    </p:set>
                                    <p:animEffect transition="in" filter="fade">
                                      <p:cBhvr>
                                        <p:cTn id="17" dur="1000"/>
                                        <p:tgtEl>
                                          <p:spTgt spid="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
                                            <p:txEl>
                                              <p:pRg st="3" end="3"/>
                                            </p:txEl>
                                          </p:spTgt>
                                        </p:tgtEl>
                                        <p:attrNameLst>
                                          <p:attrName>style.visibility</p:attrName>
                                        </p:attrNameLst>
                                      </p:cBhvr>
                                      <p:to>
                                        <p:strVal val="visible"/>
                                      </p:to>
                                    </p:set>
                                    <p:animEffect transition="in" filter="fade">
                                      <p:cBhvr>
                                        <p:cTn id="22" dur="1000"/>
                                        <p:tgtEl>
                                          <p:spTgt spid="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 sz="3600" b="1" i="0" u="none" strike="noStrike" cap="none">
                <a:solidFill>
                  <a:schemeClr val="lt1"/>
                </a:solidFill>
                <a:latin typeface="Trebuchet MS"/>
                <a:ea typeface="Trebuchet MS"/>
                <a:cs typeface="Trebuchet MS"/>
                <a:sym typeface="Trebuchet MS"/>
              </a:rPr>
              <a:t>Handling</a:t>
            </a:r>
          </a:p>
        </p:txBody>
      </p:sp>
      <p:sp>
        <p:nvSpPr>
          <p:cNvPr id="88" name="Shape 88"/>
          <p:cNvSpPr txBox="1">
            <a:spLocks noGrp="1"/>
          </p:cNvSpPr>
          <p:nvPr>
            <p:ph type="body" idx="1"/>
          </p:nvPr>
        </p:nvSpPr>
        <p:spPr>
          <a:xfrm>
            <a:off x="457200" y="1200150"/>
            <a:ext cx="8229600" cy="3725698"/>
          </a:xfrm>
          <a:prstGeom prst="rect">
            <a:avLst/>
          </a:prstGeom>
          <a:noFill/>
          <a:ln>
            <a:noFill/>
          </a:ln>
        </p:spPr>
        <p:txBody>
          <a:bodyPr wrap="square" lIns="91425" tIns="91425" rIns="91425" bIns="91425" anchor="t" anchorCtr="0">
            <a:noAutofit/>
          </a:bodyPr>
          <a:lstStyle/>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Learn and train employees and users on proper handling techniques</a:t>
            </a:r>
          </a:p>
          <a:p>
            <a:pPr marL="914400" marR="0" lvl="1"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Clean hands</a:t>
            </a:r>
          </a:p>
          <a:p>
            <a:pPr marL="914400" marR="0" lvl="1"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Gloves (sometimes)</a:t>
            </a:r>
          </a:p>
          <a:p>
            <a:pPr marL="914400" marR="0" lvl="1"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Touch edges of pages, books</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Clear rules for Reading Room</a:t>
            </a:r>
          </a:p>
          <a:p>
            <a:pPr marL="914400" marR="0" lvl="1"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Book rests, book snakes, page turners</a:t>
            </a:r>
          </a:p>
          <a:p>
            <a:pPr marL="457200" marR="0" lvl="0" indent="-419100" algn="l" rtl="0">
              <a:lnSpc>
                <a:spcPct val="100000"/>
              </a:lnSpc>
              <a:spcBef>
                <a:spcPts val="0"/>
              </a:spcBef>
              <a:spcAft>
                <a:spcPts val="0"/>
              </a:spcAft>
              <a:buClr>
                <a:schemeClr val="dk2"/>
              </a:buClr>
              <a:buSzPct val="100000"/>
              <a:buFont typeface="Trebuchet MS"/>
              <a:buChar char="●"/>
            </a:pPr>
            <a:r>
              <a:rPr lang="en" sz="3000" b="0" i="0" u="none" strike="noStrike" cap="none">
                <a:solidFill>
                  <a:schemeClr val="dk2"/>
                </a:solidFill>
                <a:latin typeface="Trebuchet MS"/>
                <a:ea typeface="Trebuchet MS"/>
                <a:cs typeface="Trebuchet MS"/>
                <a:sym typeface="Trebuchet MS"/>
              </a:rPr>
              <a:t>Digitization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10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fade">
                                      <p:cBhvr>
                                        <p:cTn id="12" dur="10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fade">
                                      <p:cBhvr>
                                        <p:cTn id="17" dur="10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fade">
                                      <p:cBhvr>
                                        <p:cTn id="22" dur="10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fade">
                                      <p:cBhvr>
                                        <p:cTn id="27" dur="1000"/>
                                        <p:tgtEl>
                                          <p:spTgt spid="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xEl>
                                              <p:pRg st="5" end="5"/>
                                            </p:txEl>
                                          </p:spTgt>
                                        </p:tgtEl>
                                        <p:attrNameLst>
                                          <p:attrName>style.visibility</p:attrName>
                                        </p:attrNameLst>
                                      </p:cBhvr>
                                      <p:to>
                                        <p:strVal val="visible"/>
                                      </p:to>
                                    </p:set>
                                    <p:animEffect transition="in" filter="fade">
                                      <p:cBhvr>
                                        <p:cTn id="32" dur="1000"/>
                                        <p:tgtEl>
                                          <p:spTgt spid="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xEl>
                                              <p:pRg st="6" end="6"/>
                                            </p:txEl>
                                          </p:spTgt>
                                        </p:tgtEl>
                                        <p:attrNameLst>
                                          <p:attrName>style.visibility</p:attrName>
                                        </p:attrNameLst>
                                      </p:cBhvr>
                                      <p:to>
                                        <p:strVal val="visible"/>
                                      </p:to>
                                    </p:set>
                                    <p:animEffect transition="in" filter="fade">
                                      <p:cBhvr>
                                        <p:cTn id="37" dur="1000"/>
                                        <p:tgtEl>
                                          <p:spTgt spid="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a:stretch/>
        </p:blipFill>
        <p:spPr>
          <a:xfrm>
            <a:off x="4655374" y="489200"/>
            <a:ext cx="3948028" cy="4165100"/>
          </a:xfrm>
          <a:prstGeom prst="rect">
            <a:avLst/>
          </a:prstGeom>
          <a:noFill/>
          <a:ln>
            <a:noFill/>
          </a:ln>
        </p:spPr>
      </p:pic>
      <p:pic>
        <p:nvPicPr>
          <p:cNvPr id="94" name="Shape 94"/>
          <p:cNvPicPr preferRelativeResize="0"/>
          <p:nvPr/>
        </p:nvPicPr>
        <p:blipFill rotWithShape="1">
          <a:blip r:embed="rId4">
            <a:alphaModFix/>
          </a:blip>
          <a:srcRect l="19874" r="24809"/>
          <a:stretch/>
        </p:blipFill>
        <p:spPr>
          <a:xfrm>
            <a:off x="559325" y="489187"/>
            <a:ext cx="4096050" cy="4165124"/>
          </a:xfrm>
          <a:prstGeom prst="rect">
            <a:avLst/>
          </a:prstGeom>
          <a:noFill/>
          <a:ln>
            <a:noFill/>
          </a:ln>
        </p:spPr>
      </p:pic>
    </p:spTree>
  </p:cSld>
  <p:clrMapOvr>
    <a:masterClrMapping/>
  </p:clrMapOvr>
</p:sld>
</file>

<file path=ppt/theme/theme1.xml><?xml version="1.0" encoding="utf-8"?>
<a:theme xmlns:a="http://schemas.openxmlformats.org/drawingml/2006/main" name="khaki">
  <a:themeElements>
    <a:clrScheme name="Custom 349">
      <a:dk1>
        <a:srgbClr val="262626"/>
      </a:dk1>
      <a:lt1>
        <a:srgbClr val="E6D6BD"/>
      </a:lt1>
      <a:dk2>
        <a:srgbClr val="535353"/>
      </a:dk2>
      <a:lt2>
        <a:srgbClr val="B4AD9E"/>
      </a:lt2>
      <a:accent1>
        <a:srgbClr val="ADB48E"/>
      </a:accent1>
      <a:accent2>
        <a:srgbClr val="867961"/>
      </a:accent2>
      <a:accent3>
        <a:srgbClr val="CBB680"/>
      </a:accent3>
      <a:accent4>
        <a:srgbClr val="78A3C0"/>
      </a:accent4>
      <a:accent5>
        <a:srgbClr val="C0AE91"/>
      </a:accent5>
      <a:accent6>
        <a:srgbClr val="668874"/>
      </a:accent6>
      <a:hlink>
        <a:srgbClr val="4B94B3"/>
      </a:hlink>
      <a:folHlink>
        <a:srgbClr val="4141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863</Words>
  <Application>Microsoft Office PowerPoint</Application>
  <PresentationFormat>On-screen Show (16:9)</PresentationFormat>
  <Paragraphs>155</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Trebuchet MS</vt:lpstr>
      <vt:lpstr>khaki</vt:lpstr>
      <vt:lpstr>Preservation</vt:lpstr>
      <vt:lpstr>Discussion</vt:lpstr>
      <vt:lpstr>“Preservation”</vt:lpstr>
      <vt:lpstr>Conservation</vt:lpstr>
      <vt:lpstr>Environmental Controls </vt:lpstr>
      <vt:lpstr>Controlling and Monitoring </vt:lpstr>
      <vt:lpstr>Other Threats to Materials</vt:lpstr>
      <vt:lpstr>Handling</vt:lpstr>
      <vt:lpstr>PowerPoint Presentation</vt:lpstr>
      <vt:lpstr>Housing and Storage</vt:lpstr>
      <vt:lpstr>PowerPoint Presentation</vt:lpstr>
      <vt:lpstr>PowerPoint Presentation</vt:lpstr>
      <vt:lpstr>PowerPoint Presentation</vt:lpstr>
      <vt:lpstr>PowerPoint Presentation</vt:lpstr>
      <vt:lpstr>Photos</vt:lpstr>
      <vt:lpstr>PowerPoint Presentation</vt:lpstr>
      <vt:lpstr>Audio, Film, Video</vt:lpstr>
      <vt:lpstr>PowerPoint Presentation</vt:lpstr>
      <vt:lpstr>PowerPoint Presentation</vt:lpstr>
      <vt:lpstr>Discussion </vt:lpstr>
      <vt:lpstr>Preservation Assessment</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Preservation</dc:title>
  <dc:creator>Norton-Wisla, Lotus K</dc:creator>
  <cp:lastModifiedBy>Norton-Wisla, Lotus K</cp:lastModifiedBy>
  <cp:revision>2</cp:revision>
  <dcterms:modified xsi:type="dcterms:W3CDTF">2017-10-02T04:49:33Z</dcterms:modified>
</cp:coreProperties>
</file>